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8" r:id="rId2"/>
    <p:sldId id="278" r:id="rId3"/>
    <p:sldId id="303" r:id="rId4"/>
    <p:sldId id="331" r:id="rId5"/>
    <p:sldId id="330" r:id="rId6"/>
    <p:sldId id="291" r:id="rId7"/>
    <p:sldId id="292" r:id="rId8"/>
    <p:sldId id="293" r:id="rId9"/>
    <p:sldId id="334" r:id="rId10"/>
    <p:sldId id="321" r:id="rId11"/>
    <p:sldId id="297" r:id="rId12"/>
    <p:sldId id="319" r:id="rId13"/>
    <p:sldId id="322" r:id="rId14"/>
    <p:sldId id="305" r:id="rId15"/>
    <p:sldId id="306" r:id="rId16"/>
    <p:sldId id="307" r:id="rId17"/>
    <p:sldId id="308" r:id="rId18"/>
    <p:sldId id="309" r:id="rId19"/>
    <p:sldId id="310" r:id="rId20"/>
    <p:sldId id="332" r:id="rId21"/>
    <p:sldId id="313" r:id="rId22"/>
    <p:sldId id="311" r:id="rId23"/>
    <p:sldId id="333" r:id="rId24"/>
    <p:sldId id="312" r:id="rId25"/>
    <p:sldId id="314" r:id="rId26"/>
    <p:sldId id="315" r:id="rId27"/>
    <p:sldId id="316" r:id="rId28"/>
    <p:sldId id="317" r:id="rId29"/>
    <p:sldId id="294" r:id="rId30"/>
    <p:sldId id="318" r:id="rId31"/>
    <p:sldId id="323" r:id="rId32"/>
    <p:sldId id="264"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35"/>
    <a:srgbClr val="002E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32" autoAdjust="0"/>
    <p:restoredTop sz="94434" autoAdjust="0"/>
  </p:normalViewPr>
  <p:slideViewPr>
    <p:cSldViewPr snapToGrid="0">
      <p:cViewPr varScale="1">
        <p:scale>
          <a:sx n="85" d="100"/>
          <a:sy n="85" d="100"/>
        </p:scale>
        <p:origin x="1758" y="78"/>
      </p:cViewPr>
      <p:guideLst>
        <p:guide orient="horz" pos="216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7A56C7-15BB-4F83-B1E2-A6C9AF2D630A}" type="datetimeFigureOut">
              <a:rPr lang="ru-RU" smtClean="0"/>
              <a:t>29.12.2022</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CDF21-5D5A-4936-91FA-030576695D21}" type="slidenum">
              <a:rPr lang="ru-RU" smtClean="0"/>
              <a:t>‹#›</a:t>
            </a:fld>
            <a:endParaRPr lang="ru-RU"/>
          </a:p>
        </p:txBody>
      </p:sp>
    </p:spTree>
    <p:extLst>
      <p:ext uri="{BB962C8B-B14F-4D97-AF65-F5344CB8AC3E}">
        <p14:creationId xmlns:p14="http://schemas.microsoft.com/office/powerpoint/2010/main" val="4050787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3</a:t>
            </a:fld>
            <a:endParaRPr lang="ru-RU"/>
          </a:p>
        </p:txBody>
      </p:sp>
    </p:spTree>
    <p:extLst>
      <p:ext uri="{BB962C8B-B14F-4D97-AF65-F5344CB8AC3E}">
        <p14:creationId xmlns:p14="http://schemas.microsoft.com/office/powerpoint/2010/main" val="10715571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12</a:t>
            </a:fld>
            <a:endParaRPr lang="ru-RU"/>
          </a:p>
        </p:txBody>
      </p:sp>
    </p:spTree>
    <p:extLst>
      <p:ext uri="{BB962C8B-B14F-4D97-AF65-F5344CB8AC3E}">
        <p14:creationId xmlns:p14="http://schemas.microsoft.com/office/powerpoint/2010/main" val="1199366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13</a:t>
            </a:fld>
            <a:endParaRPr lang="ru-RU"/>
          </a:p>
        </p:txBody>
      </p:sp>
    </p:spTree>
    <p:extLst>
      <p:ext uri="{BB962C8B-B14F-4D97-AF65-F5344CB8AC3E}">
        <p14:creationId xmlns:p14="http://schemas.microsoft.com/office/powerpoint/2010/main" val="32237746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14</a:t>
            </a:fld>
            <a:endParaRPr lang="ru-RU"/>
          </a:p>
        </p:txBody>
      </p:sp>
    </p:spTree>
    <p:extLst>
      <p:ext uri="{BB962C8B-B14F-4D97-AF65-F5344CB8AC3E}">
        <p14:creationId xmlns:p14="http://schemas.microsoft.com/office/powerpoint/2010/main" val="3351235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15</a:t>
            </a:fld>
            <a:endParaRPr lang="ru-RU"/>
          </a:p>
        </p:txBody>
      </p:sp>
    </p:spTree>
    <p:extLst>
      <p:ext uri="{BB962C8B-B14F-4D97-AF65-F5344CB8AC3E}">
        <p14:creationId xmlns:p14="http://schemas.microsoft.com/office/powerpoint/2010/main" val="2422867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16</a:t>
            </a:fld>
            <a:endParaRPr lang="ru-RU"/>
          </a:p>
        </p:txBody>
      </p:sp>
    </p:spTree>
    <p:extLst>
      <p:ext uri="{BB962C8B-B14F-4D97-AF65-F5344CB8AC3E}">
        <p14:creationId xmlns:p14="http://schemas.microsoft.com/office/powerpoint/2010/main" val="1415123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17</a:t>
            </a:fld>
            <a:endParaRPr lang="ru-RU"/>
          </a:p>
        </p:txBody>
      </p:sp>
    </p:spTree>
    <p:extLst>
      <p:ext uri="{BB962C8B-B14F-4D97-AF65-F5344CB8AC3E}">
        <p14:creationId xmlns:p14="http://schemas.microsoft.com/office/powerpoint/2010/main" val="842935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18</a:t>
            </a:fld>
            <a:endParaRPr lang="ru-RU"/>
          </a:p>
        </p:txBody>
      </p:sp>
    </p:spTree>
    <p:extLst>
      <p:ext uri="{BB962C8B-B14F-4D97-AF65-F5344CB8AC3E}">
        <p14:creationId xmlns:p14="http://schemas.microsoft.com/office/powerpoint/2010/main" val="2688042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19</a:t>
            </a:fld>
            <a:endParaRPr lang="ru-RU"/>
          </a:p>
        </p:txBody>
      </p:sp>
    </p:spTree>
    <p:extLst>
      <p:ext uri="{BB962C8B-B14F-4D97-AF65-F5344CB8AC3E}">
        <p14:creationId xmlns:p14="http://schemas.microsoft.com/office/powerpoint/2010/main" val="103715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20</a:t>
            </a:fld>
            <a:endParaRPr lang="ru-RU"/>
          </a:p>
        </p:txBody>
      </p:sp>
    </p:spTree>
    <p:extLst>
      <p:ext uri="{BB962C8B-B14F-4D97-AF65-F5344CB8AC3E}">
        <p14:creationId xmlns:p14="http://schemas.microsoft.com/office/powerpoint/2010/main" val="800220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21</a:t>
            </a:fld>
            <a:endParaRPr lang="ru-RU"/>
          </a:p>
        </p:txBody>
      </p:sp>
    </p:spTree>
    <p:extLst>
      <p:ext uri="{BB962C8B-B14F-4D97-AF65-F5344CB8AC3E}">
        <p14:creationId xmlns:p14="http://schemas.microsoft.com/office/powerpoint/2010/main" val="516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4</a:t>
            </a:fld>
            <a:endParaRPr lang="ru-RU"/>
          </a:p>
        </p:txBody>
      </p:sp>
    </p:spTree>
    <p:extLst>
      <p:ext uri="{BB962C8B-B14F-4D97-AF65-F5344CB8AC3E}">
        <p14:creationId xmlns:p14="http://schemas.microsoft.com/office/powerpoint/2010/main" val="41381303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22</a:t>
            </a:fld>
            <a:endParaRPr lang="ru-RU"/>
          </a:p>
        </p:txBody>
      </p:sp>
    </p:spTree>
    <p:extLst>
      <p:ext uri="{BB962C8B-B14F-4D97-AF65-F5344CB8AC3E}">
        <p14:creationId xmlns:p14="http://schemas.microsoft.com/office/powerpoint/2010/main" val="30116657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23</a:t>
            </a:fld>
            <a:endParaRPr lang="ru-RU"/>
          </a:p>
        </p:txBody>
      </p:sp>
    </p:spTree>
    <p:extLst>
      <p:ext uri="{BB962C8B-B14F-4D97-AF65-F5344CB8AC3E}">
        <p14:creationId xmlns:p14="http://schemas.microsoft.com/office/powerpoint/2010/main" val="26612961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24</a:t>
            </a:fld>
            <a:endParaRPr lang="ru-RU"/>
          </a:p>
        </p:txBody>
      </p:sp>
    </p:spTree>
    <p:extLst>
      <p:ext uri="{BB962C8B-B14F-4D97-AF65-F5344CB8AC3E}">
        <p14:creationId xmlns:p14="http://schemas.microsoft.com/office/powerpoint/2010/main" val="1077920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25</a:t>
            </a:fld>
            <a:endParaRPr lang="ru-RU"/>
          </a:p>
        </p:txBody>
      </p:sp>
    </p:spTree>
    <p:extLst>
      <p:ext uri="{BB962C8B-B14F-4D97-AF65-F5344CB8AC3E}">
        <p14:creationId xmlns:p14="http://schemas.microsoft.com/office/powerpoint/2010/main" val="3639223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26</a:t>
            </a:fld>
            <a:endParaRPr lang="ru-RU"/>
          </a:p>
        </p:txBody>
      </p:sp>
    </p:spTree>
    <p:extLst>
      <p:ext uri="{BB962C8B-B14F-4D97-AF65-F5344CB8AC3E}">
        <p14:creationId xmlns:p14="http://schemas.microsoft.com/office/powerpoint/2010/main" val="2328335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27</a:t>
            </a:fld>
            <a:endParaRPr lang="ru-RU"/>
          </a:p>
        </p:txBody>
      </p:sp>
    </p:spTree>
    <p:extLst>
      <p:ext uri="{BB962C8B-B14F-4D97-AF65-F5344CB8AC3E}">
        <p14:creationId xmlns:p14="http://schemas.microsoft.com/office/powerpoint/2010/main" val="33359985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28</a:t>
            </a:fld>
            <a:endParaRPr lang="ru-RU"/>
          </a:p>
        </p:txBody>
      </p:sp>
    </p:spTree>
    <p:extLst>
      <p:ext uri="{BB962C8B-B14F-4D97-AF65-F5344CB8AC3E}">
        <p14:creationId xmlns:p14="http://schemas.microsoft.com/office/powerpoint/2010/main" val="238727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29</a:t>
            </a:fld>
            <a:endParaRPr lang="ru-RU"/>
          </a:p>
        </p:txBody>
      </p:sp>
    </p:spTree>
    <p:extLst>
      <p:ext uri="{BB962C8B-B14F-4D97-AF65-F5344CB8AC3E}">
        <p14:creationId xmlns:p14="http://schemas.microsoft.com/office/powerpoint/2010/main" val="3358250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30</a:t>
            </a:fld>
            <a:endParaRPr lang="ru-RU"/>
          </a:p>
        </p:txBody>
      </p:sp>
    </p:spTree>
    <p:extLst>
      <p:ext uri="{BB962C8B-B14F-4D97-AF65-F5344CB8AC3E}">
        <p14:creationId xmlns:p14="http://schemas.microsoft.com/office/powerpoint/2010/main" val="3142143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31</a:t>
            </a:fld>
            <a:endParaRPr lang="ru-RU"/>
          </a:p>
        </p:txBody>
      </p:sp>
    </p:spTree>
    <p:extLst>
      <p:ext uri="{BB962C8B-B14F-4D97-AF65-F5344CB8AC3E}">
        <p14:creationId xmlns:p14="http://schemas.microsoft.com/office/powerpoint/2010/main" val="1777657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5</a:t>
            </a:fld>
            <a:endParaRPr lang="ru-RU"/>
          </a:p>
        </p:txBody>
      </p:sp>
    </p:spTree>
    <p:extLst>
      <p:ext uri="{BB962C8B-B14F-4D97-AF65-F5344CB8AC3E}">
        <p14:creationId xmlns:p14="http://schemas.microsoft.com/office/powerpoint/2010/main" val="7507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6</a:t>
            </a:fld>
            <a:endParaRPr lang="ru-RU"/>
          </a:p>
        </p:txBody>
      </p:sp>
    </p:spTree>
    <p:extLst>
      <p:ext uri="{BB962C8B-B14F-4D97-AF65-F5344CB8AC3E}">
        <p14:creationId xmlns:p14="http://schemas.microsoft.com/office/powerpoint/2010/main" val="13164095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7</a:t>
            </a:fld>
            <a:endParaRPr lang="ru-RU"/>
          </a:p>
        </p:txBody>
      </p:sp>
    </p:spTree>
    <p:extLst>
      <p:ext uri="{BB962C8B-B14F-4D97-AF65-F5344CB8AC3E}">
        <p14:creationId xmlns:p14="http://schemas.microsoft.com/office/powerpoint/2010/main" val="147644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8</a:t>
            </a:fld>
            <a:endParaRPr lang="ru-RU"/>
          </a:p>
        </p:txBody>
      </p:sp>
    </p:spTree>
    <p:extLst>
      <p:ext uri="{BB962C8B-B14F-4D97-AF65-F5344CB8AC3E}">
        <p14:creationId xmlns:p14="http://schemas.microsoft.com/office/powerpoint/2010/main" val="13526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9</a:t>
            </a:fld>
            <a:endParaRPr lang="ru-RU"/>
          </a:p>
        </p:txBody>
      </p:sp>
    </p:spTree>
    <p:extLst>
      <p:ext uri="{BB962C8B-B14F-4D97-AF65-F5344CB8AC3E}">
        <p14:creationId xmlns:p14="http://schemas.microsoft.com/office/powerpoint/2010/main" val="3358250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10</a:t>
            </a:fld>
            <a:endParaRPr lang="ru-RU"/>
          </a:p>
        </p:txBody>
      </p:sp>
    </p:spTree>
    <p:extLst>
      <p:ext uri="{BB962C8B-B14F-4D97-AF65-F5344CB8AC3E}">
        <p14:creationId xmlns:p14="http://schemas.microsoft.com/office/powerpoint/2010/main" val="540960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CDCDF21-5D5A-4936-91FA-030576695D21}" type="slidenum">
              <a:rPr lang="ru-RU" smtClean="0"/>
              <a:t>11</a:t>
            </a:fld>
            <a:endParaRPr lang="ru-RU"/>
          </a:p>
        </p:txBody>
      </p:sp>
    </p:spTree>
    <p:extLst>
      <p:ext uri="{BB962C8B-B14F-4D97-AF65-F5344CB8AC3E}">
        <p14:creationId xmlns:p14="http://schemas.microsoft.com/office/powerpoint/2010/main" val="38365618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36"/>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740158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930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4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4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822130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78626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11"/>
            <a:ext cx="7772400" cy="1362075"/>
          </a:xfrm>
        </p:spPr>
        <p:txBody>
          <a:bodyPr anchor="t"/>
          <a:lstStyle>
            <a:lvl1pPr algn="l">
              <a:defRPr sz="3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891" indent="0">
              <a:buNone/>
              <a:defRPr sz="1351">
                <a:solidFill>
                  <a:schemeClr val="tx1">
                    <a:tint val="75000"/>
                  </a:schemeClr>
                </a:solidFill>
              </a:defRPr>
            </a:lvl2pPr>
            <a:lvl3pPr marL="685783" indent="0">
              <a:buNone/>
              <a:defRPr sz="1200">
                <a:solidFill>
                  <a:schemeClr val="tx1">
                    <a:tint val="75000"/>
                  </a:schemeClr>
                </a:solidFill>
              </a:defRPr>
            </a:lvl3pPr>
            <a:lvl4pPr marL="1028674" indent="0">
              <a:buNone/>
              <a:defRPr sz="1051">
                <a:solidFill>
                  <a:schemeClr val="tx1">
                    <a:tint val="75000"/>
                  </a:schemeClr>
                </a:solidFill>
              </a:defRPr>
            </a:lvl4pPr>
            <a:lvl5pPr marL="1371566" indent="0">
              <a:buNone/>
              <a:defRPr sz="1051">
                <a:solidFill>
                  <a:schemeClr val="tx1">
                    <a:tint val="75000"/>
                  </a:schemeClr>
                </a:solidFill>
              </a:defRPr>
            </a:lvl5pPr>
            <a:lvl6pPr marL="1714457" indent="0">
              <a:buNone/>
              <a:defRPr sz="1051">
                <a:solidFill>
                  <a:schemeClr val="tx1">
                    <a:tint val="75000"/>
                  </a:schemeClr>
                </a:solidFill>
              </a:defRPr>
            </a:lvl6pPr>
            <a:lvl7pPr marL="2057349" indent="0">
              <a:buNone/>
              <a:defRPr sz="1051">
                <a:solidFill>
                  <a:schemeClr val="tx1">
                    <a:tint val="75000"/>
                  </a:schemeClr>
                </a:solidFill>
              </a:defRPr>
            </a:lvl7pPr>
            <a:lvl8pPr marL="2400240" indent="0">
              <a:buNone/>
              <a:defRPr sz="1051">
                <a:solidFill>
                  <a:schemeClr val="tx1">
                    <a:tint val="75000"/>
                  </a:schemeClr>
                </a:solidFill>
              </a:defRPr>
            </a:lvl8pPr>
            <a:lvl9pPr marL="2743131" indent="0">
              <a:buNone/>
              <a:defRPr sz="1051">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98353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6"/>
            <a:ext cx="40386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334945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7"/>
            <a:ext cx="4040188"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32" y="1535117"/>
            <a:ext cx="4041775" cy="639763"/>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ru-RU" smtClean="0"/>
              <a:t>Образец текста</a:t>
            </a:r>
          </a:p>
        </p:txBody>
      </p:sp>
      <p:sp>
        <p:nvSpPr>
          <p:cNvPr id="6" name="Объект 5"/>
          <p:cNvSpPr>
            <a:spLocks noGrp="1"/>
          </p:cNvSpPr>
          <p:nvPr>
            <p:ph sz="quarter" idx="4"/>
          </p:nvPr>
        </p:nvSpPr>
        <p:spPr>
          <a:xfrm>
            <a:off x="4645032" y="2174875"/>
            <a:ext cx="4041775"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81669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504020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53239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9"/>
            <a:ext cx="3008313" cy="1162051"/>
          </a:xfrm>
        </p:spPr>
        <p:txBody>
          <a:bodyPr anchor="b"/>
          <a:lstStyle>
            <a:lvl1pPr algn="l">
              <a:defRPr sz="1500" b="1"/>
            </a:lvl1pPr>
          </a:lstStyle>
          <a:p>
            <a:r>
              <a:rPr lang="ru-RU" smtClean="0"/>
              <a:t>Образец заголовка</a:t>
            </a:r>
            <a:endParaRPr lang="ru-RU"/>
          </a:p>
        </p:txBody>
      </p:sp>
      <p:sp>
        <p:nvSpPr>
          <p:cNvPr id="3" name="Объект 2"/>
          <p:cNvSpPr>
            <a:spLocks noGrp="1"/>
          </p:cNvSpPr>
          <p:nvPr>
            <p:ph idx="1"/>
          </p:nvPr>
        </p:nvSpPr>
        <p:spPr>
          <a:xfrm>
            <a:off x="3575050" y="27306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3"/>
            <a:ext cx="3008313"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76193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10"/>
            <a:ext cx="5486400" cy="566739"/>
          </a:xfrm>
        </p:spPr>
        <p:txBody>
          <a:bodyPr anchor="b"/>
          <a:lstStyle>
            <a:lvl1pPr algn="l">
              <a:defRPr sz="15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r>
              <a:rPr lang="ru-RU" smtClean="0"/>
              <a:t>Вставка рисунка</a:t>
            </a:r>
            <a:endParaRPr lang="ru-RU"/>
          </a:p>
        </p:txBody>
      </p:sp>
      <p:sp>
        <p:nvSpPr>
          <p:cNvPr id="4" name="Текст 3"/>
          <p:cNvSpPr>
            <a:spLocks noGrp="1"/>
          </p:cNvSpPr>
          <p:nvPr>
            <p:ph type="body" sz="half" idx="2"/>
          </p:nvPr>
        </p:nvSpPr>
        <p:spPr>
          <a:xfrm>
            <a:off x="1792288" y="5367348"/>
            <a:ext cx="5486400" cy="8048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ru-RU" smtClean="0"/>
              <a:t>Образец текста</a:t>
            </a:r>
          </a:p>
        </p:txBody>
      </p:sp>
      <p:sp>
        <p:nvSpPr>
          <p:cNvPr id="5" name="Дата 4"/>
          <p:cNvSpPr>
            <a:spLocks noGrp="1"/>
          </p:cNvSpPr>
          <p:nvPr>
            <p:ph type="dt" sz="half" idx="10"/>
          </p:nvPr>
        </p:nvSpPr>
        <p:spPr/>
        <p:txBody>
          <a:body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138135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FDEADA"/>
            </a:gs>
            <a:gs pos="100000">
              <a:srgbClr val="C9C7C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61"/>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EF8157F-C7A9-47C8-9AB6-A57CD249878D}" type="datetimeFigureOut">
              <a:rPr lang="ru-RU" smtClean="0">
                <a:solidFill>
                  <a:prstClr val="black">
                    <a:tint val="75000"/>
                  </a:prstClr>
                </a:solidFill>
              </a:rPr>
              <a:pPr/>
              <a:t>29.12.2022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61"/>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61"/>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B584E6-7B37-4749-8089-28A61C527F58}"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76872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9"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1"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ru-RU"/>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8.jpe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tif"/><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5" Type="http://schemas.microsoft.com/office/2007/relationships/hdphoto" Target="../media/hdphoto3.wdp"/><Relationship Id="rId4" Type="http://schemas.openxmlformats.org/officeDocument/2006/relationships/image" Target="../media/image17.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5.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2.pn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83" y="817447"/>
            <a:ext cx="8894835" cy="5681964"/>
          </a:xfrm>
          <a:prstGeom prst="rect">
            <a:avLst/>
          </a:prstGeom>
        </p:spPr>
      </p:pic>
      <p:sp>
        <p:nvSpPr>
          <p:cNvPr id="10" name="Прямоугольник 9"/>
          <p:cNvSpPr/>
          <p:nvPr/>
        </p:nvSpPr>
        <p:spPr>
          <a:xfrm>
            <a:off x="124584" y="99890"/>
            <a:ext cx="8894835" cy="1384995"/>
          </a:xfrm>
          <a:prstGeom prst="rect">
            <a:avLst/>
          </a:prstGeom>
        </p:spPr>
        <p:txBody>
          <a:bodyPr wrap="square">
            <a:spAutoFit/>
          </a:bodyPr>
          <a:lstStyle/>
          <a:p>
            <a:pPr algn="ctr">
              <a:defRPr/>
            </a:pPr>
            <a:r>
              <a:rPr lang="ru-RU" sz="2800" b="1" dirty="0"/>
              <a:t>Краснодарское высшее военное орденов Жукова </a:t>
            </a:r>
            <a:br>
              <a:rPr lang="ru-RU" sz="2800" b="1" dirty="0"/>
            </a:br>
            <a:r>
              <a:rPr lang="ru-RU" sz="2800" b="1" dirty="0"/>
              <a:t>и Октябрьской Революции Краснознаменное училище </a:t>
            </a:r>
            <a:br>
              <a:rPr lang="ru-RU" sz="2800" b="1" dirty="0"/>
            </a:br>
            <a:r>
              <a:rPr lang="ru-RU" sz="2800" b="1" dirty="0"/>
              <a:t>имени генерала армии С</a:t>
            </a:r>
            <a:r>
              <a:rPr lang="ru-RU" sz="2800" b="1" dirty="0" smtClean="0"/>
              <a:t>. М. Штеменко</a:t>
            </a:r>
            <a:endParaRPr lang="ru-RU" sz="2400" b="1" spc="69" dirty="0">
              <a:ln w="11430"/>
              <a:solidFill>
                <a:srgbClr val="FF0000"/>
              </a:solidFill>
              <a:cs typeface="Arial" panose="020B0604020202020204" pitchFamily="34" charset="0"/>
            </a:endParaRPr>
          </a:p>
        </p:txBody>
      </p:sp>
    </p:spTree>
    <p:extLst>
      <p:ext uri="{BB962C8B-B14F-4D97-AF65-F5344CB8AC3E}">
        <p14:creationId xmlns:p14="http://schemas.microsoft.com/office/powerpoint/2010/main" val="7243465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619138"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ХУДОЖЕСТВЕННОЕ ТВОРЧЕСТВО КУРСАНТОВ</a:t>
            </a:r>
            <a:endParaRPr lang="ru-RU" sz="2200" b="1" kern="0" dirty="0">
              <a:solidFill>
                <a:srgbClr val="000000"/>
              </a:solidFill>
              <a:cs typeface="Times New Roman" pitchFamily="18" charset="0"/>
            </a:endParaRPr>
          </a:p>
        </p:txBody>
      </p:sp>
      <p:sp>
        <p:nvSpPr>
          <p:cNvPr id="9" name="Прямоугольник 8"/>
          <p:cNvSpPr/>
          <p:nvPr/>
        </p:nvSpPr>
        <p:spPr>
          <a:xfrm>
            <a:off x="8337845"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10</a:t>
            </a:r>
            <a:endParaRPr lang="ru-RU" b="1" kern="0" dirty="0">
              <a:solidFill>
                <a:srgbClr val="000000"/>
              </a:solidFill>
              <a:cs typeface="Times New Roman"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0827" y="995403"/>
            <a:ext cx="4320000" cy="2880000"/>
          </a:xfrm>
          <a:prstGeom prst="roundRect">
            <a:avLst>
              <a:gd name="adj" fmla="val 8594"/>
            </a:avLst>
          </a:prstGeom>
          <a:solidFill>
            <a:srgbClr val="FFFFFF">
              <a:shade val="85000"/>
            </a:srgbClr>
          </a:solidFill>
          <a:ln>
            <a:noFill/>
          </a:ln>
          <a:effectLst/>
        </p:spPr>
      </p:pic>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480" y="995403"/>
            <a:ext cx="4320000" cy="2880000"/>
          </a:xfrm>
          <a:prstGeom prst="roundRect">
            <a:avLst>
              <a:gd name="adj" fmla="val 8594"/>
            </a:avLst>
          </a:prstGeom>
          <a:solidFill>
            <a:srgbClr val="FFFFFF">
              <a:shade val="85000"/>
            </a:srgbClr>
          </a:solidFill>
          <a:ln>
            <a:noFill/>
          </a:ln>
          <a:effectLst/>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0827" y="3938118"/>
            <a:ext cx="4320000" cy="2880000"/>
          </a:xfrm>
          <a:prstGeom prst="roundRect">
            <a:avLst>
              <a:gd name="adj" fmla="val 8594"/>
            </a:avLst>
          </a:prstGeom>
          <a:solidFill>
            <a:srgbClr val="FFFFFF">
              <a:shade val="85000"/>
            </a:srgbClr>
          </a:solidFill>
          <a:ln>
            <a:noFill/>
          </a:ln>
          <a:effectLst/>
        </p:spPr>
      </p:pic>
      <p:pic>
        <p:nvPicPr>
          <p:cNvPr id="27" name="Рисунок 16"/>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176480" y="3938118"/>
            <a:ext cx="4320000" cy="2880000"/>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2357556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КУРСАНТСКОЕ ОБЩЕЖИТИЕ</a:t>
            </a:r>
            <a:endParaRPr lang="ru-RU" sz="2200" b="1" kern="0" dirty="0">
              <a:solidFill>
                <a:srgbClr val="000000"/>
              </a:solidFill>
              <a:cs typeface="Times New Roman"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781" y="987151"/>
            <a:ext cx="4143372" cy="2880000"/>
          </a:xfrm>
          <a:prstGeom prst="roundRect">
            <a:avLst>
              <a:gd name="adj" fmla="val 8594"/>
            </a:avLst>
          </a:prstGeom>
          <a:solidFill>
            <a:srgbClr val="FFFFFF">
              <a:shade val="85000"/>
            </a:srgbClr>
          </a:solidFill>
          <a:ln>
            <a:noFill/>
          </a:ln>
          <a:effectLst/>
        </p:spPr>
      </p:pic>
      <p:sp>
        <p:nvSpPr>
          <p:cNvPr id="9" name="Прямоугольник 8"/>
          <p:cNvSpPr/>
          <p:nvPr/>
        </p:nvSpPr>
        <p:spPr>
          <a:xfrm>
            <a:off x="8396356" y="309378"/>
            <a:ext cx="301685"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a:t>
            </a:r>
            <a:endParaRPr lang="ru-RU" b="1" kern="0" dirty="0">
              <a:solidFill>
                <a:srgbClr val="000000"/>
              </a:solidFill>
              <a:cs typeface="Times New Roman" pitchFamily="18" charset="0"/>
            </a:endParaRPr>
          </a:p>
        </p:txBody>
      </p:sp>
      <p:sp>
        <p:nvSpPr>
          <p:cNvPr id="19" name="AutoShape 158"/>
          <p:cNvSpPr>
            <a:spLocks noChangeArrowheads="1"/>
          </p:cNvSpPr>
          <p:nvPr/>
        </p:nvSpPr>
        <p:spPr bwMode="auto">
          <a:xfrm>
            <a:off x="2062996" y="3449450"/>
            <a:ext cx="2201002"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Общий </a:t>
            </a:r>
            <a:r>
              <a:rPr lang="ru-RU" sz="1500" b="1" dirty="0">
                <a:solidFill>
                  <a:srgbClr val="0000FF"/>
                </a:solidFill>
                <a:effectLst>
                  <a:outerShdw blurRad="38100" dist="38100" dir="2700000" algn="tl">
                    <a:srgbClr val="C0C0C0"/>
                  </a:outerShdw>
                </a:effectLst>
                <a:latin typeface="Arial" charset="0"/>
              </a:rPr>
              <a:t>вид</a:t>
            </a: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706" y="986278"/>
            <a:ext cx="4157687" cy="2880873"/>
          </a:xfrm>
          <a:prstGeom prst="roundRect">
            <a:avLst>
              <a:gd name="adj" fmla="val 8594"/>
            </a:avLst>
          </a:prstGeom>
          <a:solidFill>
            <a:srgbClr val="FFFFFF">
              <a:shade val="85000"/>
            </a:srgbClr>
          </a:solidFill>
          <a:ln>
            <a:noFill/>
          </a:ln>
          <a:effectLst/>
        </p:spPr>
      </p:pic>
      <p:sp>
        <p:nvSpPr>
          <p:cNvPr id="21" name="AutoShape 158"/>
          <p:cNvSpPr>
            <a:spLocks noChangeArrowheads="1"/>
          </p:cNvSpPr>
          <p:nvPr/>
        </p:nvSpPr>
        <p:spPr bwMode="auto">
          <a:xfrm rot="10800000" flipV="1">
            <a:off x="4741603" y="3449450"/>
            <a:ext cx="2225098"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Жилая комната</a:t>
            </a: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222" y="3921613"/>
            <a:ext cx="4135639" cy="2880001"/>
          </a:xfrm>
          <a:prstGeom prst="roundRect">
            <a:avLst>
              <a:gd name="adj" fmla="val 8594"/>
            </a:avLst>
          </a:prstGeom>
          <a:solidFill>
            <a:srgbClr val="FFFFFF">
              <a:shade val="85000"/>
            </a:srgbClr>
          </a:solidFill>
          <a:ln>
            <a:noFill/>
          </a:ln>
          <a:effectLst/>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7705" y="3920741"/>
            <a:ext cx="4163841" cy="2880874"/>
          </a:xfrm>
          <a:prstGeom prst="roundRect">
            <a:avLst>
              <a:gd name="adj" fmla="val 8594"/>
            </a:avLst>
          </a:prstGeom>
          <a:solidFill>
            <a:srgbClr val="FFFFFF">
              <a:shade val="85000"/>
            </a:srgbClr>
          </a:solidFill>
          <a:ln>
            <a:noFill/>
          </a:ln>
          <a:effectLst/>
        </p:spPr>
      </p:pic>
      <p:sp>
        <p:nvSpPr>
          <p:cNvPr id="24" name="AutoShape 158"/>
          <p:cNvSpPr>
            <a:spLocks noChangeArrowheads="1"/>
          </p:cNvSpPr>
          <p:nvPr/>
        </p:nvSpPr>
        <p:spPr bwMode="auto">
          <a:xfrm>
            <a:off x="2090095" y="3963983"/>
            <a:ext cx="2201001"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Кухня</a:t>
            </a:r>
          </a:p>
        </p:txBody>
      </p:sp>
      <p:sp>
        <p:nvSpPr>
          <p:cNvPr id="25" name="AutoShape 158"/>
          <p:cNvSpPr>
            <a:spLocks noChangeArrowheads="1"/>
          </p:cNvSpPr>
          <p:nvPr/>
        </p:nvSpPr>
        <p:spPr bwMode="auto">
          <a:xfrm rot="10800000" flipV="1">
            <a:off x="4741602" y="3963982"/>
            <a:ext cx="3099712"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Комната </a:t>
            </a:r>
            <a:r>
              <a:rPr lang="ru-RU" sz="1500" b="1" dirty="0" smtClean="0">
                <a:solidFill>
                  <a:srgbClr val="0000FF"/>
                </a:solidFill>
                <a:effectLst>
                  <a:outerShdw blurRad="38100" dist="38100" dir="2700000" algn="tl">
                    <a:srgbClr val="C0C0C0"/>
                  </a:outerShdw>
                </a:effectLst>
                <a:latin typeface="Arial" charset="0"/>
              </a:rPr>
              <a:t>для занятия спортом</a:t>
            </a:r>
            <a:endParaRPr lang="ru-RU" sz="1500" b="1" dirty="0">
              <a:solidFill>
                <a:srgbClr val="0000FF"/>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38266023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619138"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УЧЕБНЫЕ ЗАНЯТИЯ</a:t>
            </a:r>
            <a:endParaRPr lang="ru-RU" sz="2200" b="1" kern="0" dirty="0">
              <a:solidFill>
                <a:srgbClr val="000000"/>
              </a:solidFill>
              <a:cs typeface="Times New Roman" pitchFamily="18" charset="0"/>
            </a:endParaRPr>
          </a:p>
        </p:txBody>
      </p:sp>
      <p:sp>
        <p:nvSpPr>
          <p:cNvPr id="9" name="Прямоугольник 8"/>
          <p:cNvSpPr/>
          <p:nvPr/>
        </p:nvSpPr>
        <p:spPr>
          <a:xfrm>
            <a:off x="8337846"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12</a:t>
            </a:r>
            <a:endParaRPr lang="ru-RU" b="1" kern="0" dirty="0">
              <a:solidFill>
                <a:srgbClr val="000000"/>
              </a:solidFill>
              <a:cs typeface="Times New Roman" pitchFamily="18" charset="0"/>
            </a:endParaRPr>
          </a:p>
        </p:txBody>
      </p:sp>
      <p:pic>
        <p:nvPicPr>
          <p:cNvPr id="20" name="Рисунок 1"/>
          <p:cNvPicPr>
            <a:picLocks noChangeAspect="1"/>
          </p:cNvPicPr>
          <p:nvPr/>
        </p:nvPicPr>
        <p:blipFill>
          <a:blip r:embed="rId4">
            <a:extLst>
              <a:ext uri="{28A0092B-C50C-407E-A947-70E740481C1C}">
                <a14:useLocalDpi xmlns:a14="http://schemas.microsoft.com/office/drawing/2010/main" val="0"/>
              </a:ext>
            </a:extLst>
          </a:blip>
          <a:srcRect r="7436"/>
          <a:stretch>
            <a:fillRect/>
          </a:stretch>
        </p:blipFill>
        <p:spPr bwMode="auto">
          <a:xfrm>
            <a:off x="4681435" y="981075"/>
            <a:ext cx="4321219" cy="2880000"/>
          </a:xfrm>
          <a:prstGeom prst="roundRect">
            <a:avLst>
              <a:gd name="adj" fmla="val 8594"/>
            </a:avLst>
          </a:prstGeom>
          <a:solidFill>
            <a:srgbClr val="FFFFFF">
              <a:shade val="85000"/>
            </a:srgbClr>
          </a:solidFill>
          <a:ln>
            <a:noFill/>
          </a:ln>
          <a:effectLst/>
          <a:extLst/>
        </p:spPr>
      </p:pic>
      <p:sp>
        <p:nvSpPr>
          <p:cNvPr id="21" name="AutoShape 158"/>
          <p:cNvSpPr>
            <a:spLocks noChangeArrowheads="1"/>
          </p:cNvSpPr>
          <p:nvPr/>
        </p:nvSpPr>
        <p:spPr bwMode="auto">
          <a:xfrm>
            <a:off x="4747572" y="3434271"/>
            <a:ext cx="2652469"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Вождение автомобиля</a:t>
            </a: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296" y="981075"/>
            <a:ext cx="4321219" cy="2880000"/>
          </a:xfrm>
          <a:prstGeom prst="roundRect">
            <a:avLst>
              <a:gd name="adj" fmla="val 8594"/>
            </a:avLst>
          </a:prstGeom>
          <a:solidFill>
            <a:srgbClr val="FFFFFF">
              <a:shade val="85000"/>
            </a:srgbClr>
          </a:solidFill>
          <a:ln>
            <a:noFill/>
          </a:ln>
          <a:effectLst/>
        </p:spPr>
      </p:pic>
      <p:sp>
        <p:nvSpPr>
          <p:cNvPr id="19" name="AutoShape 158"/>
          <p:cNvSpPr>
            <a:spLocks noChangeArrowheads="1"/>
          </p:cNvSpPr>
          <p:nvPr/>
        </p:nvSpPr>
        <p:spPr bwMode="auto">
          <a:xfrm>
            <a:off x="1727114" y="3434272"/>
            <a:ext cx="266081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Строевая подготовка</a:t>
            </a:r>
            <a:endParaRPr lang="ru-RU" sz="1500" b="1" dirty="0">
              <a:solidFill>
                <a:srgbClr val="0000FF"/>
              </a:solidFill>
              <a:effectLst>
                <a:outerShdw blurRad="38100" dist="38100" dir="2700000" algn="tl">
                  <a:srgbClr val="C0C0C0"/>
                </a:outerShdw>
              </a:effectLst>
              <a:latin typeface="Arial" charset="0"/>
            </a:endParaRPr>
          </a:p>
        </p:txBody>
      </p:sp>
      <p:pic>
        <p:nvPicPr>
          <p:cNvPr id="4" name="Рисунок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515" y="3937743"/>
            <a:ext cx="4320000" cy="2880000"/>
          </a:xfrm>
          <a:prstGeom prst="roundRect">
            <a:avLst>
              <a:gd name="adj" fmla="val 8594"/>
            </a:avLst>
          </a:prstGeom>
          <a:solidFill>
            <a:srgbClr val="FFFFFF">
              <a:shade val="85000"/>
            </a:srgbClr>
          </a:solidFill>
          <a:ln>
            <a:noFill/>
          </a:ln>
          <a:effectLst/>
        </p:spPr>
      </p:pic>
      <p:sp>
        <p:nvSpPr>
          <p:cNvPr id="17" name="AutoShape 158"/>
          <p:cNvSpPr>
            <a:spLocks noChangeArrowheads="1"/>
          </p:cNvSpPr>
          <p:nvPr/>
        </p:nvSpPr>
        <p:spPr bwMode="auto">
          <a:xfrm>
            <a:off x="1727113" y="3984581"/>
            <a:ext cx="2665413"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a:spAutoFit/>
          </a:bodyPr>
          <a:lstStyle/>
          <a:p>
            <a:pPr algn="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Физическая подготовка</a:t>
            </a:r>
          </a:p>
        </p:txBody>
      </p:sp>
      <p:pic>
        <p:nvPicPr>
          <p:cNvPr id="22" name="Рисунок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1435" y="3937743"/>
            <a:ext cx="4321219" cy="2880000"/>
          </a:xfrm>
          <a:prstGeom prst="roundRect">
            <a:avLst>
              <a:gd name="adj" fmla="val 8594"/>
            </a:avLst>
          </a:prstGeom>
          <a:solidFill>
            <a:srgbClr val="FFFFFF">
              <a:shade val="85000"/>
            </a:srgbClr>
          </a:solidFill>
          <a:ln>
            <a:noFill/>
          </a:ln>
          <a:effectLst/>
        </p:spPr>
      </p:pic>
      <p:sp>
        <p:nvSpPr>
          <p:cNvPr id="23" name="AutoShape 158"/>
          <p:cNvSpPr>
            <a:spLocks noChangeArrowheads="1"/>
          </p:cNvSpPr>
          <p:nvPr/>
        </p:nvSpPr>
        <p:spPr bwMode="auto">
          <a:xfrm>
            <a:off x="4765206" y="3984581"/>
            <a:ext cx="2634835"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Шлюпочная практика</a:t>
            </a:r>
            <a:endParaRPr lang="ru-RU" sz="1500" b="1" dirty="0">
              <a:solidFill>
                <a:srgbClr val="0000FF"/>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14193011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262431" y="145936"/>
            <a:ext cx="6619138" cy="640816"/>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ГОСУДАРСТВЕННАЯ ИТОГОВАЯ АТТЕСТАЦИЯ</a:t>
            </a:r>
            <a:br>
              <a:rPr lang="ru-RU" sz="2200" b="1" kern="0" dirty="0" smtClean="0">
                <a:solidFill>
                  <a:srgbClr val="000000"/>
                </a:solidFill>
                <a:cs typeface="Times New Roman" pitchFamily="18" charset="0"/>
              </a:rPr>
            </a:br>
            <a:r>
              <a:rPr lang="ru-RU" sz="2200" b="1" kern="0" dirty="0" smtClean="0">
                <a:solidFill>
                  <a:srgbClr val="000000"/>
                </a:solidFill>
                <a:cs typeface="Times New Roman" pitchFamily="18" charset="0"/>
              </a:rPr>
              <a:t>И ВЫПУСК ИЗ ВУЗА</a:t>
            </a:r>
            <a:endParaRPr lang="ru-RU" sz="2200" b="1" kern="0" dirty="0">
              <a:solidFill>
                <a:srgbClr val="000000"/>
              </a:solidFill>
              <a:cs typeface="Times New Roman" pitchFamily="18" charset="0"/>
            </a:endParaRPr>
          </a:p>
        </p:txBody>
      </p:sp>
      <p:sp>
        <p:nvSpPr>
          <p:cNvPr id="9" name="Прямоугольник 8"/>
          <p:cNvSpPr/>
          <p:nvPr/>
        </p:nvSpPr>
        <p:spPr>
          <a:xfrm>
            <a:off x="8337846"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13</a:t>
            </a:r>
            <a:endParaRPr lang="ru-RU" b="1" kern="0" dirty="0">
              <a:solidFill>
                <a:srgbClr val="000000"/>
              </a:solidFill>
              <a:cs typeface="Times New Roman" pitchFamily="18" charset="0"/>
            </a:endParaRPr>
          </a:p>
        </p:txBody>
      </p:sp>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5158" y="983993"/>
            <a:ext cx="4320000" cy="2880000"/>
          </a:xfrm>
          <a:prstGeom prst="roundRect">
            <a:avLst>
              <a:gd name="adj" fmla="val 8594"/>
            </a:avLst>
          </a:prstGeom>
          <a:solidFill>
            <a:srgbClr val="FFFFFF">
              <a:shade val="85000"/>
            </a:srgbClr>
          </a:solidFill>
          <a:ln>
            <a:noFill/>
          </a:ln>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292" y="983993"/>
            <a:ext cx="4320000" cy="2880000"/>
          </a:xfrm>
          <a:prstGeom prst="roundRect">
            <a:avLst>
              <a:gd name="adj" fmla="val 8594"/>
            </a:avLst>
          </a:prstGeom>
          <a:solidFill>
            <a:srgbClr val="FFFFFF">
              <a:shade val="85000"/>
            </a:srgbClr>
          </a:solidFill>
          <a:ln>
            <a:noFill/>
          </a:ln>
          <a:effectLst/>
        </p:spPr>
      </p:pic>
      <p:pic>
        <p:nvPicPr>
          <p:cNvPr id="8" name="Рисунок 7"/>
          <p:cNvPicPr>
            <a:picLocks noChangeAspect="1"/>
          </p:cNvPicPr>
          <p:nvPr/>
        </p:nvPicPr>
        <p:blipFill>
          <a:blip r:embed="rId6"/>
          <a:stretch>
            <a:fillRect/>
          </a:stretch>
        </p:blipFill>
        <p:spPr>
          <a:xfrm>
            <a:off x="214292" y="3940292"/>
            <a:ext cx="4320000" cy="2756343"/>
          </a:xfrm>
          <a:prstGeom prst="roundRect">
            <a:avLst>
              <a:gd name="adj" fmla="val 8594"/>
            </a:avLst>
          </a:prstGeom>
          <a:solidFill>
            <a:srgbClr val="FFFFFF">
              <a:shade val="85000"/>
            </a:srgbClr>
          </a:solidFill>
          <a:ln>
            <a:noFill/>
          </a:ln>
          <a:effectLst/>
        </p:spPr>
      </p:pic>
      <p:pic>
        <p:nvPicPr>
          <p:cNvPr id="10" name="Рисунок 9"/>
          <p:cNvPicPr>
            <a:picLocks noChangeAspect="1"/>
          </p:cNvPicPr>
          <p:nvPr/>
        </p:nvPicPr>
        <p:blipFill>
          <a:blip r:embed="rId7"/>
          <a:stretch>
            <a:fillRect/>
          </a:stretch>
        </p:blipFill>
        <p:spPr>
          <a:xfrm>
            <a:off x="4645158" y="3974342"/>
            <a:ext cx="4320000" cy="272229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1782336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ПРОГРАММЫ ПОДГОТОВКИ</a:t>
            </a:r>
            <a:endParaRPr lang="ru-RU" sz="2200" b="1" kern="0" dirty="0">
              <a:solidFill>
                <a:srgbClr val="000000"/>
              </a:solidFill>
              <a:cs typeface="Times New Roman" pitchFamily="18" charset="0"/>
            </a:endParaRPr>
          </a:p>
        </p:txBody>
      </p:sp>
      <p:sp>
        <p:nvSpPr>
          <p:cNvPr id="9" name="Прямоугольник 8"/>
          <p:cNvSpPr/>
          <p:nvPr/>
        </p:nvSpPr>
        <p:spPr>
          <a:xfrm>
            <a:off x="8337848"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14</a:t>
            </a:r>
            <a:endParaRPr lang="ru-RU" b="1" kern="0" dirty="0">
              <a:solidFill>
                <a:srgbClr val="000000"/>
              </a:solidFill>
              <a:cs typeface="Times New Roman" pitchFamily="18" charset="0"/>
            </a:endParaRPr>
          </a:p>
        </p:txBody>
      </p:sp>
      <p:pic>
        <p:nvPicPr>
          <p:cNvPr id="3" name="Рисунок 2"/>
          <p:cNvPicPr>
            <a:picLocks noChangeAspect="1"/>
          </p:cNvPicPr>
          <p:nvPr/>
        </p:nvPicPr>
        <p:blipFill rotWithShape="1">
          <a:blip r:embed="rId4" cstate="print">
            <a:extLst>
              <a:ext uri="{28A0092B-C50C-407E-A947-70E740481C1C}">
                <a14:useLocalDpi xmlns:a14="http://schemas.microsoft.com/office/drawing/2010/main" val="0"/>
              </a:ext>
            </a:extLst>
          </a:blip>
          <a:srcRect l="5160" t="2646" r="5312" b="2386"/>
          <a:stretch/>
        </p:blipFill>
        <p:spPr>
          <a:xfrm>
            <a:off x="490449" y="1020892"/>
            <a:ext cx="3859301" cy="5742000"/>
          </a:xfrm>
          <a:prstGeom prst="rect">
            <a:avLst/>
          </a:prstGeom>
          <a:ln>
            <a:solidFill>
              <a:schemeClr val="tx1"/>
            </a:solidFill>
          </a:ln>
        </p:spPr>
      </p:pic>
      <p:pic>
        <p:nvPicPr>
          <p:cNvPr id="4" name="Рисунок 3"/>
          <p:cNvPicPr>
            <a:picLocks noChangeAspect="1"/>
          </p:cNvPicPr>
          <p:nvPr/>
        </p:nvPicPr>
        <p:blipFill rotWithShape="1">
          <a:blip r:embed="rId5" cstate="print">
            <a:extLst>
              <a:ext uri="{28A0092B-C50C-407E-A947-70E740481C1C}">
                <a14:useLocalDpi xmlns:a14="http://schemas.microsoft.com/office/drawing/2010/main" val="0"/>
              </a:ext>
            </a:extLst>
          </a:blip>
          <a:srcRect l="859" t="929" r="1020" b="277"/>
          <a:stretch/>
        </p:blipFill>
        <p:spPr>
          <a:xfrm>
            <a:off x="4613274" y="1025525"/>
            <a:ext cx="4051301" cy="5721350"/>
          </a:xfrm>
          <a:prstGeom prst="rect">
            <a:avLst/>
          </a:prstGeom>
          <a:ln>
            <a:solidFill>
              <a:schemeClr val="tx1"/>
            </a:solidFill>
          </a:ln>
        </p:spPr>
      </p:pic>
    </p:spTree>
    <p:extLst>
      <p:ext uri="{BB962C8B-B14F-4D97-AF65-F5344CB8AC3E}">
        <p14:creationId xmlns:p14="http://schemas.microsoft.com/office/powerpoint/2010/main" val="27677303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ПРОГРАММЫ ПОДГОТОВКИ</a:t>
            </a:r>
            <a:endParaRPr lang="ru-RU" sz="2200" b="1" kern="0" dirty="0">
              <a:solidFill>
                <a:srgbClr val="000000"/>
              </a:solidFill>
              <a:cs typeface="Times New Roman" pitchFamily="18" charset="0"/>
            </a:endParaRPr>
          </a:p>
        </p:txBody>
      </p:sp>
      <p:sp>
        <p:nvSpPr>
          <p:cNvPr id="9" name="Прямоугольник 8"/>
          <p:cNvSpPr/>
          <p:nvPr/>
        </p:nvSpPr>
        <p:spPr>
          <a:xfrm>
            <a:off x="8337846"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15</a:t>
            </a:r>
            <a:endParaRPr lang="ru-RU" b="1" kern="0" dirty="0">
              <a:solidFill>
                <a:srgbClr val="000000"/>
              </a:solidFill>
              <a:cs typeface="Times New Roman" pitchFamily="18" charset="0"/>
            </a:endParaRPr>
          </a:p>
        </p:txBody>
      </p:sp>
      <p:graphicFrame>
        <p:nvGraphicFramePr>
          <p:cNvPr id="7" name="Group 438"/>
          <p:cNvGraphicFramePr>
            <a:graphicFrameLocks noGrp="1"/>
          </p:cNvGraphicFramePr>
          <p:nvPr>
            <p:extLst>
              <p:ext uri="{D42A27DB-BD31-4B8C-83A1-F6EECF244321}">
                <p14:modId xmlns:p14="http://schemas.microsoft.com/office/powerpoint/2010/main" val="2198973472"/>
              </p:ext>
            </p:extLst>
          </p:nvPr>
        </p:nvGraphicFramePr>
        <p:xfrm>
          <a:off x="94268" y="1529153"/>
          <a:ext cx="8964892" cy="1986915"/>
        </p:xfrm>
        <a:graphic>
          <a:graphicData uri="http://schemas.openxmlformats.org/drawingml/2006/table">
            <a:tbl>
              <a:tblPr/>
              <a:tblGrid>
                <a:gridCol w="1052888"/>
                <a:gridCol w="4148051"/>
                <a:gridCol w="2688934"/>
                <a:gridCol w="1075019"/>
              </a:tblGrid>
              <a:tr h="25808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mn-lt"/>
                          <a:cs typeface="Times New Roman" pitchFamily="18" charset="0"/>
                        </a:rPr>
                        <a:t>Наименование специальности </a:t>
                      </a:r>
                      <a:br>
                        <a:rPr kumimoji="0" lang="ru-RU" sz="1400" b="0" i="0" u="none" strike="noStrike" cap="none" normalizeH="0" baseline="0" dirty="0" smtClean="0">
                          <a:ln>
                            <a:noFill/>
                          </a:ln>
                          <a:solidFill>
                            <a:srgbClr val="000000"/>
                          </a:solidFill>
                          <a:effectLst/>
                          <a:latin typeface="+mn-lt"/>
                          <a:cs typeface="Times New Roman" pitchFamily="18" charset="0"/>
                        </a:rPr>
                      </a:br>
                      <a:r>
                        <a:rPr kumimoji="0" lang="ru-RU" sz="1400" b="0" i="0" u="none" strike="noStrike" cap="none" normalizeH="0" baseline="0" dirty="0" smtClean="0">
                          <a:ln>
                            <a:noFill/>
                          </a:ln>
                          <a:solidFill>
                            <a:srgbClr val="000000"/>
                          </a:solidFill>
                          <a:effectLst/>
                          <a:latin typeface="+mn-lt"/>
                          <a:cs typeface="Times New Roman" pitchFamily="18" charset="0"/>
                        </a:rPr>
                        <a:t>в соответствии с ФГОС</a:t>
                      </a: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mn-lt"/>
                          <a:cs typeface="Times New Roman" pitchFamily="18" charset="0"/>
                        </a:rPr>
                        <a:t>Квалификация</a:t>
                      </a: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mn-lt"/>
                          <a:cs typeface="Times New Roman" pitchFamily="18" charset="0"/>
                        </a:rPr>
                        <a:t>Срок подготовки</a:t>
                      </a: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r>
              <a:tr h="274308">
                <a:tc>
                  <a:txBody>
                    <a:bodyPr/>
                    <a:lstStyle/>
                    <a:p>
                      <a:pPr algn="ctr"/>
                      <a:r>
                        <a:rPr lang="ru-RU" dirty="0" smtClean="0"/>
                        <a:t>код</a:t>
                      </a:r>
                      <a:endParaRPr lang="ru-RU" dirty="0"/>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mn-lt"/>
                          <a:cs typeface="Times New Roman" pitchFamily="18" charset="0"/>
                        </a:rPr>
                        <a:t>специальность</a:t>
                      </a: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vMerge="1">
                  <a:txBody>
                    <a:bodyPr/>
                    <a:lstStyle/>
                    <a:p>
                      <a:endParaRPr lang="ru-RU"/>
                    </a:p>
                  </a:txBody>
                  <a:tcPr/>
                </a:tc>
              </a:tr>
              <a:tr h="11639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spc="-50" normalizeH="0" baseline="0" dirty="0" smtClean="0">
                          <a:ln>
                            <a:noFill/>
                          </a:ln>
                          <a:solidFill>
                            <a:srgbClr val="000000"/>
                          </a:solidFill>
                          <a:effectLst/>
                          <a:latin typeface="+mn-lt"/>
                          <a:cs typeface="Times New Roman" pitchFamily="18" charset="0"/>
                        </a:rPr>
                        <a:t>56.05.06</a:t>
                      </a:r>
                      <a:endParaRPr kumimoji="0" lang="ru-RU" sz="1800" b="1"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ru-RU" sz="1800" b="1" i="0" u="none" strike="noStrike" cap="none" normalizeH="0" baseline="0" dirty="0" smtClean="0">
                          <a:ln>
                            <a:noFill/>
                          </a:ln>
                          <a:solidFill>
                            <a:srgbClr val="000000"/>
                          </a:solidFill>
                          <a:effectLst/>
                          <a:latin typeface="+mn-lt"/>
                          <a:cs typeface="Times New Roman" pitchFamily="18" charset="0"/>
                        </a:rPr>
                        <a:t>Защита информации на объектах информатизации военного назначения</a:t>
                      </a:r>
                      <a:r>
                        <a:rPr kumimoji="0" lang="ru-RU" sz="1800" b="1" i="0" u="none" strike="noStrike" cap="none" spc="-50" normalizeH="0" baseline="0" dirty="0" smtClean="0">
                          <a:ln>
                            <a:noFill/>
                          </a:ln>
                          <a:solidFill>
                            <a:srgbClr val="000000"/>
                          </a:solidFill>
                          <a:effectLst/>
                          <a:latin typeface="+mn-lt"/>
                          <a:cs typeface="Times New Roman" pitchFamily="18" charset="0"/>
                        </a:rPr>
                        <a:t> </a:t>
                      </a:r>
                      <a:endParaRPr kumimoji="0" lang="ru-RU" sz="1800" b="1" i="0" u="none" strike="noStrike" cap="none" spc="-50"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mn-lt"/>
                          <a:cs typeface="Times New Roman" pitchFamily="18" charset="0"/>
                        </a:rPr>
                        <a:t>Специалист по защите информации</a:t>
                      </a: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mn-lt"/>
                          <a:cs typeface="Times New Roman" pitchFamily="18" charset="0"/>
                        </a:rPr>
                        <a:t>5 лет</a:t>
                      </a:r>
                      <a:endParaRPr kumimoji="0" lang="ru-RU" sz="1800" b="1"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sp>
        <p:nvSpPr>
          <p:cNvPr id="8" name="Rectangle 1418"/>
          <p:cNvSpPr>
            <a:spLocks noChangeArrowheads="1"/>
          </p:cNvSpPr>
          <p:nvPr/>
        </p:nvSpPr>
        <p:spPr bwMode="auto">
          <a:xfrm>
            <a:off x="91440" y="1065863"/>
            <a:ext cx="8977745" cy="400110"/>
          </a:xfrm>
          <a:prstGeom prst="rect">
            <a:avLst/>
          </a:prstGeom>
          <a:noFill/>
          <a:ln>
            <a:noFill/>
          </a:ln>
          <a:extLst/>
        </p:spPr>
        <p:txBody>
          <a:bodyPr wrap="square" anchor="ctr">
            <a:spAutoFit/>
          </a:bodyPr>
          <a:lstStyle/>
          <a:p>
            <a:pPr algn="ctr">
              <a:defRPr/>
            </a:pPr>
            <a:r>
              <a:rPr lang="ru-RU" sz="2000" b="1" i="1" u="sng" dirty="0" smtClean="0">
                <a:solidFill>
                  <a:srgbClr val="FF3300"/>
                </a:solidFill>
                <a:cs typeface="Times New Roman" pitchFamily="18" charset="0"/>
              </a:rPr>
              <a:t>Программа </a:t>
            </a:r>
            <a:r>
              <a:rPr lang="ru-RU" sz="2000" b="1" i="1" u="sng" dirty="0">
                <a:solidFill>
                  <a:srgbClr val="FF3300"/>
                </a:solidFill>
                <a:cs typeface="Times New Roman" pitchFamily="18" charset="0"/>
              </a:rPr>
              <a:t>высшего образования </a:t>
            </a:r>
            <a:endParaRPr lang="ru-RU" sz="2000" b="1" dirty="0">
              <a:solidFill>
                <a:srgbClr val="FF3300"/>
              </a:solidFill>
            </a:endParaRPr>
          </a:p>
        </p:txBody>
      </p:sp>
      <p:sp>
        <p:nvSpPr>
          <p:cNvPr id="10" name="Rectangle 1535"/>
          <p:cNvSpPr>
            <a:spLocks noChangeArrowheads="1"/>
          </p:cNvSpPr>
          <p:nvPr/>
        </p:nvSpPr>
        <p:spPr bwMode="auto">
          <a:xfrm>
            <a:off x="197962" y="3770350"/>
            <a:ext cx="8785781" cy="400110"/>
          </a:xfrm>
          <a:prstGeom prst="rect">
            <a:avLst/>
          </a:prstGeom>
          <a:noFill/>
          <a:ln>
            <a:noFill/>
          </a:ln>
          <a:effectLst/>
          <a:extLst/>
        </p:spPr>
        <p:txBody>
          <a:bodyPr wrap="square" anchor="ctr">
            <a:spAutoFit/>
          </a:bodyPr>
          <a:lstStyle/>
          <a:p>
            <a:pPr algn="ctr">
              <a:defRPr/>
            </a:pPr>
            <a:r>
              <a:rPr lang="ru-RU" sz="2000" b="1" i="1" u="sng" dirty="0">
                <a:solidFill>
                  <a:srgbClr val="FF3300"/>
                </a:solidFill>
                <a:cs typeface="Times New Roman" pitchFamily="18" charset="0"/>
              </a:rPr>
              <a:t>Программа среднего профессионального образования </a:t>
            </a:r>
          </a:p>
        </p:txBody>
      </p:sp>
      <p:graphicFrame>
        <p:nvGraphicFramePr>
          <p:cNvPr id="12" name="Group 438"/>
          <p:cNvGraphicFramePr>
            <a:graphicFrameLocks noGrp="1"/>
          </p:cNvGraphicFramePr>
          <p:nvPr>
            <p:extLst>
              <p:ext uri="{D42A27DB-BD31-4B8C-83A1-F6EECF244321}">
                <p14:modId xmlns:p14="http://schemas.microsoft.com/office/powerpoint/2010/main" val="1690503606"/>
              </p:ext>
            </p:extLst>
          </p:nvPr>
        </p:nvGraphicFramePr>
        <p:xfrm>
          <a:off x="91440" y="4250186"/>
          <a:ext cx="8964892" cy="1986915"/>
        </p:xfrm>
        <a:graphic>
          <a:graphicData uri="http://schemas.openxmlformats.org/drawingml/2006/table">
            <a:tbl>
              <a:tblPr/>
              <a:tblGrid>
                <a:gridCol w="1052888"/>
                <a:gridCol w="4148051"/>
                <a:gridCol w="2688934"/>
                <a:gridCol w="1075019"/>
              </a:tblGrid>
              <a:tr h="25808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400" b="0" i="0" u="none" strike="noStrike" cap="none" normalizeH="0" baseline="0" dirty="0" smtClean="0">
                          <a:ln>
                            <a:noFill/>
                          </a:ln>
                          <a:solidFill>
                            <a:srgbClr val="000000"/>
                          </a:solidFill>
                          <a:effectLst/>
                          <a:latin typeface="+mn-lt"/>
                          <a:cs typeface="Times New Roman" pitchFamily="18" charset="0"/>
                        </a:rPr>
                        <a:t>Наименование специальности </a:t>
                      </a:r>
                      <a:br>
                        <a:rPr kumimoji="0" lang="ru-RU" sz="1400" b="0" i="0" u="none" strike="noStrike" cap="none" normalizeH="0" baseline="0" dirty="0" smtClean="0">
                          <a:ln>
                            <a:noFill/>
                          </a:ln>
                          <a:solidFill>
                            <a:srgbClr val="000000"/>
                          </a:solidFill>
                          <a:effectLst/>
                          <a:latin typeface="+mn-lt"/>
                          <a:cs typeface="Times New Roman" pitchFamily="18" charset="0"/>
                        </a:rPr>
                      </a:br>
                      <a:r>
                        <a:rPr kumimoji="0" lang="ru-RU" sz="1400" b="0" i="0" u="none" strike="noStrike" cap="none" normalizeH="0" baseline="0" dirty="0" smtClean="0">
                          <a:ln>
                            <a:noFill/>
                          </a:ln>
                          <a:solidFill>
                            <a:srgbClr val="000000"/>
                          </a:solidFill>
                          <a:effectLst/>
                          <a:latin typeface="+mn-lt"/>
                          <a:cs typeface="Times New Roman" pitchFamily="18" charset="0"/>
                        </a:rPr>
                        <a:t>в соответствии с ФГОС</a:t>
                      </a: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mn-lt"/>
                          <a:cs typeface="Times New Roman" pitchFamily="18" charset="0"/>
                        </a:rPr>
                        <a:t>Квалификация</a:t>
                      </a: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mn-lt"/>
                          <a:cs typeface="Times New Roman" pitchFamily="18" charset="0"/>
                        </a:rPr>
                        <a:t>Срок подготовки</a:t>
                      </a: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r>
              <a:tr h="274308">
                <a:tc>
                  <a:txBody>
                    <a:bodyPr/>
                    <a:lstStyle/>
                    <a:p>
                      <a:pPr algn="ctr"/>
                      <a:r>
                        <a:rPr lang="ru-RU" dirty="0" smtClean="0"/>
                        <a:t>код</a:t>
                      </a:r>
                      <a:endParaRPr lang="ru-RU" dirty="0"/>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mn-lt"/>
                          <a:cs typeface="Times New Roman" pitchFamily="18" charset="0"/>
                        </a:rPr>
                        <a:t>специальность</a:t>
                      </a: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DDDDD">
                        <a:alpha val="45000"/>
                      </a:srgbClr>
                    </a:solidFill>
                  </a:tcPr>
                </a:tc>
                <a:tc vMerge="1">
                  <a:txBody>
                    <a:bodyPr/>
                    <a:lstStyle/>
                    <a:p>
                      <a:endParaRPr lang="ru-RU"/>
                    </a:p>
                  </a:txBody>
                  <a:tcPr/>
                </a:tc>
              </a:tr>
              <a:tr h="11639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spc="-50" normalizeH="0" baseline="0" dirty="0" smtClean="0">
                          <a:ln>
                            <a:noFill/>
                          </a:ln>
                          <a:solidFill>
                            <a:srgbClr val="000000"/>
                          </a:solidFill>
                          <a:effectLst/>
                          <a:latin typeface="+mn-lt"/>
                          <a:cs typeface="Times New Roman" pitchFamily="18" charset="0"/>
                        </a:rPr>
                        <a:t>10.02.05</a:t>
                      </a:r>
                      <a:endParaRPr kumimoji="0" lang="ru-RU" sz="1800" b="1" i="0" u="none" strike="noStrike" cap="none" spc="-50"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mn-lt"/>
                          <a:cs typeface="Times New Roman" pitchFamily="18" charset="0"/>
                        </a:rPr>
                        <a:t>Обеспечение информационной безопасности автоматизированных систем</a:t>
                      </a: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mn-lt"/>
                          <a:cs typeface="Times New Roman" pitchFamily="18" charset="0"/>
                        </a:rPr>
                        <a:t>Техник по защите информации</a:t>
                      </a: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mn-lt"/>
                          <a:cs typeface="Times New Roman" pitchFamily="18" charset="0"/>
                        </a:rPr>
                        <a:t>2 года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800" b="1" i="0" u="none" strike="noStrike" cap="none" normalizeH="0" baseline="0" dirty="0" smtClean="0">
                          <a:ln>
                            <a:noFill/>
                          </a:ln>
                          <a:solidFill>
                            <a:srgbClr val="000000"/>
                          </a:solidFill>
                          <a:effectLst/>
                          <a:latin typeface="+mn-lt"/>
                          <a:cs typeface="Times New Roman" pitchFamily="18" charset="0"/>
                        </a:rPr>
                        <a:t>10 мес.</a:t>
                      </a:r>
                      <a:endParaRPr kumimoji="0" lang="ru-RU" sz="1800" b="1" i="0" u="none" strike="noStrike" cap="none" normalizeH="0" baseline="0" dirty="0" smtClean="0">
                        <a:ln>
                          <a:noFill/>
                        </a:ln>
                        <a:solidFill>
                          <a:srgbClr val="000000"/>
                        </a:solidFill>
                        <a:effectLst/>
                        <a:latin typeface="+mn-lt"/>
                      </a:endParaRPr>
                    </a:p>
                  </a:txBody>
                  <a:tcPr marL="91441" marR="91441"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alpha val="50000"/>
                      </a:schemeClr>
                    </a:solidFill>
                  </a:tcPr>
                </a:tc>
              </a:tr>
            </a:tbl>
          </a:graphicData>
        </a:graphic>
      </p:graphicFrame>
    </p:spTree>
    <p:extLst>
      <p:ext uri="{BB962C8B-B14F-4D97-AF65-F5344CB8AC3E}">
        <p14:creationId xmlns:p14="http://schemas.microsoft.com/office/powerpoint/2010/main" val="2500078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6"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16</a:t>
            </a:r>
            <a:endParaRPr lang="ru-RU" b="1" kern="0" dirty="0">
              <a:solidFill>
                <a:srgbClr val="000000"/>
              </a:solidFill>
              <a:cs typeface="Times New Roman" pitchFamily="18" charset="0"/>
            </a:endParaRPr>
          </a:p>
        </p:txBody>
      </p:sp>
      <p:sp>
        <p:nvSpPr>
          <p:cNvPr id="12" name="Rectangle 2"/>
          <p:cNvSpPr>
            <a:spLocks noChangeArrowheads="1"/>
          </p:cNvSpPr>
          <p:nvPr/>
        </p:nvSpPr>
        <p:spPr bwMode="auto">
          <a:xfrm>
            <a:off x="251478" y="5568656"/>
            <a:ext cx="8732265" cy="1200329"/>
          </a:xfrm>
          <a:prstGeom prst="rect">
            <a:avLst/>
          </a:prstGeom>
          <a:noFill/>
          <a:ln>
            <a:noFill/>
          </a:ln>
          <a:extLst/>
        </p:spPr>
        <p:txBody>
          <a:bodyPr wrap="square" anchor="ctr">
            <a:spAutoFit/>
          </a:bodyPr>
          <a:lstStyle/>
          <a:p>
            <a:pPr indent="442913" algn="just">
              <a:defRPr/>
            </a:pPr>
            <a:r>
              <a:rPr lang="ru-RU" altLang="ru-RU" sz="1800" b="1" dirty="0">
                <a:latin typeface="+mn-lt"/>
                <a:cs typeface="Times New Roman" pitchFamily="18" charset="0"/>
              </a:rPr>
              <a:t>Официальная информация по порядку приема в вузы</a:t>
            </a:r>
            <a:r>
              <a:rPr lang="ru-RU" altLang="ru-RU" sz="1800" b="1" i="1" dirty="0">
                <a:latin typeface="+mn-lt"/>
                <a:cs typeface="Times New Roman" pitchFamily="18" charset="0"/>
              </a:rPr>
              <a:t> </a:t>
            </a:r>
            <a:r>
              <a:rPr lang="ru-RU" altLang="ru-RU" sz="1800" b="1" dirty="0">
                <a:latin typeface="+mn-lt"/>
                <a:cs typeface="Times New Roman" pitchFamily="18" charset="0"/>
              </a:rPr>
              <a:t>Министерства обороны </a:t>
            </a:r>
            <a:r>
              <a:rPr lang="ru-RU" altLang="ru-RU" sz="1800" b="1" dirty="0" smtClean="0">
                <a:latin typeface="+mn-lt"/>
                <a:cs typeface="Times New Roman" pitchFamily="18" charset="0"/>
              </a:rPr>
              <a:t>Российской Федерации </a:t>
            </a:r>
            <a:r>
              <a:rPr lang="ru-RU" altLang="ru-RU" sz="1800" b="1" dirty="0">
                <a:latin typeface="+mn-lt"/>
                <a:cs typeface="Times New Roman" pitchFamily="18" charset="0"/>
              </a:rPr>
              <a:t>размещена на официальном сайте Министерства обороны </a:t>
            </a:r>
            <a:r>
              <a:rPr lang="ru-RU" altLang="ru-RU" sz="1800" b="1" dirty="0" smtClean="0">
                <a:latin typeface="+mn-lt"/>
                <a:cs typeface="Times New Roman" pitchFamily="18" charset="0"/>
              </a:rPr>
              <a:t>Российской Федерации:</a:t>
            </a:r>
            <a:r>
              <a:rPr lang="ru-RU" altLang="ru-RU" sz="1800" dirty="0" smtClean="0">
                <a:latin typeface="+mn-lt"/>
                <a:cs typeface="Times New Roman" pitchFamily="18" charset="0"/>
              </a:rPr>
              <a:t> </a:t>
            </a:r>
            <a:r>
              <a:rPr lang="en-US" altLang="ru-RU" sz="1800" b="1" u="sng" dirty="0" err="1">
                <a:solidFill>
                  <a:srgbClr val="FF0000"/>
                </a:solidFill>
                <a:latin typeface="+mn-lt"/>
                <a:cs typeface="Times New Roman" pitchFamily="18" charset="0"/>
              </a:rPr>
              <a:t>kvvu</a:t>
            </a:r>
            <a:r>
              <a:rPr lang="en-US" altLang="ru-RU" sz="1800" b="1" u="sng" dirty="0">
                <a:solidFill>
                  <a:srgbClr val="FF0000"/>
                </a:solidFill>
                <a:latin typeface="+mn-lt"/>
                <a:cs typeface="Times New Roman" pitchFamily="18" charset="0"/>
              </a:rPr>
              <a:t>.</a:t>
            </a:r>
            <a:r>
              <a:rPr lang="ru-RU" altLang="ru-RU" sz="1800" b="1" u="sng" dirty="0">
                <a:solidFill>
                  <a:srgbClr val="FF0000"/>
                </a:solidFill>
                <a:latin typeface="+mn-lt"/>
                <a:cs typeface="Times New Roman" pitchFamily="18" charset="0"/>
              </a:rPr>
              <a:t>mil.ru.</a:t>
            </a:r>
            <a:endParaRPr lang="ru-RU" altLang="ru-RU" sz="900" dirty="0">
              <a:latin typeface="+mn-lt"/>
            </a:endParaRPr>
          </a:p>
          <a:p>
            <a:pPr indent="442913" algn="just">
              <a:defRPr/>
            </a:pPr>
            <a:r>
              <a:rPr lang="ru-RU" altLang="ru-RU" sz="1800" dirty="0">
                <a:latin typeface="+mn-lt"/>
                <a:cs typeface="Times New Roman" pitchFamily="18" charset="0"/>
              </a:rPr>
              <a:t>Информация размещенная на других сайтах не соответствует действительности </a:t>
            </a:r>
            <a:r>
              <a:rPr lang="ru-RU" altLang="ru-RU" sz="1800" b="1" dirty="0">
                <a:solidFill>
                  <a:srgbClr val="FF0000"/>
                </a:solidFill>
                <a:latin typeface="+mn-lt"/>
                <a:cs typeface="Times New Roman" pitchFamily="18" charset="0"/>
              </a:rPr>
              <a:t>(!) </a:t>
            </a:r>
            <a:endParaRPr lang="ru-RU" altLang="ru-RU" sz="900" dirty="0">
              <a:latin typeface="+mn-lt"/>
            </a:endParaRPr>
          </a:p>
        </p:txBody>
      </p:sp>
      <p:pic>
        <p:nvPicPr>
          <p:cNvPr id="13" name="Рисунок 12"/>
          <p:cNvPicPr>
            <a:picLocks noChangeAspect="1"/>
          </p:cNvPicPr>
          <p:nvPr/>
        </p:nvPicPr>
        <p:blipFill rotWithShape="1">
          <a:blip r:embed="rId4">
            <a:extLst>
              <a:ext uri="{28A0092B-C50C-407E-A947-70E740481C1C}">
                <a14:useLocalDpi xmlns:a14="http://schemas.microsoft.com/office/drawing/2010/main" val="0"/>
              </a:ext>
            </a:extLst>
          </a:blip>
          <a:srcRect l="11879" t="10602" r="13099" b="21011"/>
          <a:stretch/>
        </p:blipFill>
        <p:spPr>
          <a:xfrm>
            <a:off x="1286827" y="1076686"/>
            <a:ext cx="6570346" cy="4491970"/>
          </a:xfrm>
          <a:prstGeom prst="rect">
            <a:avLst/>
          </a:prstGeom>
          <a:ln w="28575">
            <a:solidFill>
              <a:schemeClr val="accent1">
                <a:lumMod val="50000"/>
              </a:schemeClr>
            </a:solidFill>
          </a:ln>
        </p:spPr>
      </p:pic>
    </p:spTree>
    <p:extLst>
      <p:ext uri="{BB962C8B-B14F-4D97-AF65-F5344CB8AC3E}">
        <p14:creationId xmlns:p14="http://schemas.microsoft.com/office/powerpoint/2010/main" val="31299276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5"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17</a:t>
            </a:r>
            <a:endParaRPr lang="ru-RU" b="1" kern="0" dirty="0">
              <a:solidFill>
                <a:srgbClr val="000000"/>
              </a:solidFill>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76337920"/>
              </p:ext>
            </p:extLst>
          </p:nvPr>
        </p:nvGraphicFramePr>
        <p:xfrm>
          <a:off x="197963" y="1125538"/>
          <a:ext cx="8766926" cy="5532624"/>
        </p:xfrm>
        <a:graphic>
          <a:graphicData uri="http://schemas.openxmlformats.org/drawingml/2006/table">
            <a:tbl>
              <a:tblPr firstRow="1" bandRow="1">
                <a:tableStyleId>{5C22544A-7EE6-4342-B048-85BDC9FD1C3A}</a:tableStyleId>
              </a:tblPr>
              <a:tblGrid>
                <a:gridCol w="4424680"/>
                <a:gridCol w="4342246"/>
              </a:tblGrid>
              <a:tr h="380677">
                <a:tc>
                  <a:txBody>
                    <a:bodyPr/>
                    <a:lstStyle/>
                    <a:p>
                      <a:pPr algn="ctr"/>
                      <a:r>
                        <a:rPr lang="ru-RU" sz="1600" dirty="0" smtClean="0">
                          <a:solidFill>
                            <a:schemeClr val="tx1"/>
                          </a:solidFill>
                        </a:rPr>
                        <a:t>Высшее образование</a:t>
                      </a:r>
                      <a:endParaRPr lang="ru-RU" sz="1600" dirty="0">
                        <a:solidFill>
                          <a:schemeClr val="tx1"/>
                        </a:solidFill>
                      </a:endParaRPr>
                    </a:p>
                  </a:txBody>
                  <a:tcPr marL="91447" marR="91447" marT="45707" marB="45707" anchor="ctr"/>
                </a:tc>
                <a:tc>
                  <a:txBody>
                    <a:bodyPr/>
                    <a:lstStyle/>
                    <a:p>
                      <a:pPr algn="ctr"/>
                      <a:r>
                        <a:rPr lang="ru-RU" sz="1600" dirty="0" smtClean="0">
                          <a:solidFill>
                            <a:schemeClr val="tx1"/>
                          </a:solidFill>
                        </a:rPr>
                        <a:t>Среднее профессиональное образование</a:t>
                      </a:r>
                      <a:endParaRPr lang="ru-RU" sz="1600" dirty="0">
                        <a:solidFill>
                          <a:schemeClr val="tx1"/>
                        </a:solidFill>
                      </a:endParaRPr>
                    </a:p>
                  </a:txBody>
                  <a:tcPr marL="91447" marR="91447" marT="45707" marB="45707" anchor="ctr"/>
                </a:tc>
              </a:tr>
              <a:tr h="287795">
                <a:tc gridSpan="2">
                  <a:txBody>
                    <a:bodyPr/>
                    <a:lstStyle/>
                    <a:p>
                      <a:pPr algn="ctr">
                        <a:lnSpc>
                          <a:spcPts val="1400"/>
                        </a:lnSpc>
                      </a:pPr>
                      <a:r>
                        <a:rPr lang="ru-RU" sz="1400" dirty="0" smtClean="0"/>
                        <a:t>                         граждане Российской Федерации</a:t>
                      </a:r>
                      <a:endParaRPr lang="ru-RU" sz="1400" dirty="0"/>
                    </a:p>
                  </a:txBody>
                  <a:tcPr marL="91447" marR="91447" marT="45707" marB="45707" anchor="ctr"/>
                </a:tc>
                <a:tc hMerge="1">
                  <a:txBody>
                    <a:bodyPr/>
                    <a:lstStyle/>
                    <a:p>
                      <a:endParaRPr lang="ru-RU"/>
                    </a:p>
                  </a:txBody>
                  <a:tcPr/>
                </a:tc>
              </a:tr>
              <a:tr h="287795">
                <a:tc gridSpan="2">
                  <a:txBody>
                    <a:bodyPr/>
                    <a:lstStyle/>
                    <a:p>
                      <a:pPr algn="ctr">
                        <a:lnSpc>
                          <a:spcPts val="1400"/>
                        </a:lnSpc>
                      </a:pPr>
                      <a:r>
                        <a:rPr lang="ru-RU" sz="1400" b="1" dirty="0" smtClean="0">
                          <a:solidFill>
                            <a:srgbClr val="FF0000"/>
                          </a:solidFill>
                        </a:rPr>
                        <a:t>                         мужского пола </a:t>
                      </a:r>
                      <a:r>
                        <a:rPr lang="ru-RU" sz="1400" dirty="0" smtClean="0"/>
                        <a:t>(женского пола не принимаются)</a:t>
                      </a:r>
                      <a:endParaRPr lang="ru-RU" sz="1400" dirty="0"/>
                    </a:p>
                  </a:txBody>
                  <a:tcPr marL="91447" marR="91447" marT="45707" marB="45707" anchor="ctr"/>
                </a:tc>
                <a:tc hMerge="1">
                  <a:txBody>
                    <a:bodyPr/>
                    <a:lstStyle/>
                    <a:p>
                      <a:endParaRPr lang="ru-RU"/>
                    </a:p>
                  </a:txBody>
                  <a:tcPr/>
                </a:tc>
              </a:tr>
              <a:tr h="813317">
                <a:tc>
                  <a:txBody>
                    <a:bodyPr/>
                    <a:lstStyle/>
                    <a:p>
                      <a:pPr>
                        <a:lnSpc>
                          <a:spcPct val="100000"/>
                        </a:lnSpc>
                      </a:pPr>
                      <a:r>
                        <a:rPr lang="ru-RU" sz="1400" dirty="0" smtClean="0"/>
                        <a:t>Имеющие документы государственного</a:t>
                      </a:r>
                      <a:r>
                        <a:rPr lang="ru-RU" sz="1400" baseline="0" dirty="0" smtClean="0"/>
                        <a:t> </a:t>
                      </a:r>
                      <a:r>
                        <a:rPr lang="ru-RU" sz="1400" dirty="0" smtClean="0"/>
                        <a:t>образца</a:t>
                      </a:r>
                      <a:br>
                        <a:rPr lang="ru-RU" sz="1400" dirty="0" smtClean="0"/>
                      </a:br>
                      <a:r>
                        <a:rPr lang="ru-RU" sz="1400" dirty="0" smtClean="0"/>
                        <a:t>о</a:t>
                      </a:r>
                      <a:r>
                        <a:rPr lang="ru-RU" sz="1400" baseline="0" dirty="0" smtClean="0"/>
                        <a:t> </a:t>
                      </a:r>
                      <a:r>
                        <a:rPr lang="ru-RU" sz="1400" b="1" u="sng" dirty="0" smtClean="0">
                          <a:solidFill>
                            <a:srgbClr val="FF0000"/>
                          </a:solidFill>
                        </a:rPr>
                        <a:t>среднем общем образовании</a:t>
                      </a:r>
                      <a:r>
                        <a:rPr lang="ru-RU" sz="1400" b="0" u="none" dirty="0" smtClean="0">
                          <a:solidFill>
                            <a:schemeClr val="dk1"/>
                          </a:solidFill>
                        </a:rPr>
                        <a:t/>
                      </a:r>
                      <a:br>
                        <a:rPr lang="ru-RU" sz="1400" b="0" u="none" dirty="0" smtClean="0">
                          <a:solidFill>
                            <a:schemeClr val="dk1"/>
                          </a:solidFill>
                        </a:rPr>
                      </a:br>
                      <a:r>
                        <a:rPr lang="ru-RU" sz="1400" dirty="0" smtClean="0"/>
                        <a:t>или </a:t>
                      </a:r>
                      <a:r>
                        <a:rPr lang="ru-RU" sz="1400" b="1" i="0" u="sng" dirty="0" smtClean="0">
                          <a:solidFill>
                            <a:srgbClr val="FF0000"/>
                          </a:solidFill>
                        </a:rPr>
                        <a:t>среднем профессиональном образовании</a:t>
                      </a:r>
                      <a:endParaRPr lang="ru-RU" sz="1400" b="1" i="0" u="sng" dirty="0">
                        <a:solidFill>
                          <a:srgbClr val="FF0000"/>
                        </a:solidFill>
                      </a:endParaRPr>
                    </a:p>
                  </a:txBody>
                  <a:tcPr marL="91447" marR="91447" marT="45707" marB="45707" anchor="ctr"/>
                </a:tc>
                <a:tc>
                  <a:txBody>
                    <a:bodyPr/>
                    <a:lstStyle/>
                    <a:p>
                      <a:pPr>
                        <a:lnSpc>
                          <a:spcPct val="100000"/>
                        </a:lnSpc>
                      </a:pPr>
                      <a:r>
                        <a:rPr lang="ru-RU" sz="1400" dirty="0" smtClean="0"/>
                        <a:t>Имеющие документы государственного</a:t>
                      </a:r>
                      <a:r>
                        <a:rPr lang="ru-RU" sz="1400" baseline="0" dirty="0" smtClean="0"/>
                        <a:t> </a:t>
                      </a:r>
                      <a:r>
                        <a:rPr lang="ru-RU" sz="1400" dirty="0" smtClean="0"/>
                        <a:t>образца</a:t>
                      </a:r>
                      <a:br>
                        <a:rPr lang="ru-RU" sz="1400" dirty="0" smtClean="0"/>
                      </a:br>
                      <a:r>
                        <a:rPr lang="ru-RU" sz="1400" dirty="0" smtClean="0"/>
                        <a:t>о</a:t>
                      </a:r>
                      <a:r>
                        <a:rPr lang="ru-RU" sz="1400" baseline="0" dirty="0" smtClean="0"/>
                        <a:t> </a:t>
                      </a:r>
                      <a:r>
                        <a:rPr lang="ru-RU" sz="1400" b="1" u="sng" dirty="0" smtClean="0">
                          <a:solidFill>
                            <a:srgbClr val="FF0000"/>
                          </a:solidFill>
                        </a:rPr>
                        <a:t>среднем общем образовании</a:t>
                      </a:r>
                      <a:r>
                        <a:rPr lang="ru-RU" sz="1400" dirty="0" smtClean="0"/>
                        <a:t>  или </a:t>
                      </a:r>
                      <a:r>
                        <a:rPr lang="ru-RU" sz="1400" b="1" u="sng" dirty="0" smtClean="0">
                          <a:solidFill>
                            <a:srgbClr val="FF0000"/>
                          </a:solidFill>
                        </a:rPr>
                        <a:t>среднем профессиональном образовании по программам подготовки</a:t>
                      </a:r>
                      <a:r>
                        <a:rPr lang="ru-RU" sz="1400" b="1" u="sng" baseline="0" dirty="0" smtClean="0">
                          <a:solidFill>
                            <a:srgbClr val="FF0000"/>
                          </a:solidFill>
                        </a:rPr>
                        <a:t> квалифицированных рабочих</a:t>
                      </a:r>
                      <a:br>
                        <a:rPr lang="ru-RU" sz="1400" b="1" u="sng" baseline="0" dirty="0" smtClean="0">
                          <a:solidFill>
                            <a:srgbClr val="FF0000"/>
                          </a:solidFill>
                        </a:rPr>
                      </a:br>
                      <a:r>
                        <a:rPr lang="ru-RU" sz="1400" b="1" u="sng" baseline="0" dirty="0" smtClean="0">
                          <a:solidFill>
                            <a:srgbClr val="FF0000"/>
                          </a:solidFill>
                        </a:rPr>
                        <a:t>и служащих</a:t>
                      </a:r>
                      <a:endParaRPr lang="ru-RU" sz="1400" b="1" u="sng" dirty="0">
                        <a:solidFill>
                          <a:srgbClr val="FF0000"/>
                        </a:solidFill>
                      </a:endParaRPr>
                    </a:p>
                  </a:txBody>
                  <a:tcPr marL="91447" marR="91447" marT="45707" marB="45707" anchor="ctr"/>
                </a:tc>
              </a:tr>
              <a:tr h="1186684">
                <a:tc>
                  <a:txBody>
                    <a:bodyPr/>
                    <a:lstStyle/>
                    <a:p>
                      <a:r>
                        <a:rPr lang="ru-RU" sz="1400" i="1" u="sng" dirty="0" smtClean="0"/>
                        <a:t>Примечание:</a:t>
                      </a:r>
                    </a:p>
                    <a:p>
                      <a:r>
                        <a:rPr lang="ru-RU" sz="1400" i="1" u="sng" dirty="0" smtClean="0">
                          <a:solidFill>
                            <a:srgbClr val="FF0000"/>
                          </a:solidFill>
                        </a:rPr>
                        <a:t>Имеющие высшее образование не рассматриваются</a:t>
                      </a:r>
                    </a:p>
                    <a:p>
                      <a:r>
                        <a:rPr lang="ru-RU" sz="1400" i="1" u="none" dirty="0" smtClean="0">
                          <a:solidFill>
                            <a:schemeClr val="tx1"/>
                          </a:solidFill>
                        </a:rPr>
                        <a:t>(Федеральный закон РФ от 29.12.2012</a:t>
                      </a:r>
                      <a:r>
                        <a:rPr lang="ru-RU" sz="1400" i="1" u="none" baseline="0" dirty="0" smtClean="0">
                          <a:solidFill>
                            <a:schemeClr val="tx1"/>
                          </a:solidFill>
                        </a:rPr>
                        <a:t> </a:t>
                      </a:r>
                      <a:r>
                        <a:rPr lang="ru-RU" sz="1400" i="1" u="none" dirty="0" smtClean="0">
                          <a:solidFill>
                            <a:schemeClr val="tx1"/>
                          </a:solidFill>
                        </a:rPr>
                        <a:t>№ 273-ФЗ </a:t>
                      </a:r>
                      <a:br>
                        <a:rPr lang="ru-RU" sz="1400" i="1" u="none" dirty="0" smtClean="0">
                          <a:solidFill>
                            <a:schemeClr val="tx1"/>
                          </a:solidFill>
                        </a:rPr>
                      </a:br>
                      <a:r>
                        <a:rPr lang="ru-RU" sz="1400" i="1" u="none" dirty="0" smtClean="0">
                          <a:solidFill>
                            <a:schemeClr val="tx1"/>
                          </a:solidFill>
                        </a:rPr>
                        <a:t>«Об образовании в Российской Федерации (ст.5,</a:t>
                      </a:r>
                      <a:r>
                        <a:rPr lang="ru-RU" sz="1400" i="1" u="none" baseline="0" dirty="0" smtClean="0">
                          <a:solidFill>
                            <a:schemeClr val="tx1"/>
                          </a:solidFill>
                        </a:rPr>
                        <a:t> ч.3))</a:t>
                      </a:r>
                      <a:endParaRPr lang="ru-RU" sz="1400" i="1" u="none" dirty="0">
                        <a:solidFill>
                          <a:schemeClr val="tx1"/>
                        </a:solidFill>
                      </a:endParaRPr>
                    </a:p>
                  </a:txBody>
                  <a:tcPr marL="91447" marR="91447" marT="45707" marB="45707" anchor="ctr"/>
                </a:tc>
                <a:tc>
                  <a:txBody>
                    <a:bodyPr/>
                    <a:lstStyle/>
                    <a:p>
                      <a:r>
                        <a:rPr lang="ru-RU" sz="1400" i="1" u="sng" dirty="0" smtClean="0"/>
                        <a:t>Примечание:</a:t>
                      </a:r>
                    </a:p>
                    <a:p>
                      <a:r>
                        <a:rPr lang="ru-RU" sz="1400" i="1" u="sng" dirty="0" smtClean="0">
                          <a:solidFill>
                            <a:srgbClr val="FF0000"/>
                          </a:solidFill>
                        </a:rPr>
                        <a:t>Имеющие высшее или среднее профессиональное образование не рассматриваются</a:t>
                      </a:r>
                    </a:p>
                    <a:p>
                      <a:r>
                        <a:rPr lang="ru-RU" sz="1400" i="1" u="none" dirty="0" smtClean="0">
                          <a:solidFill>
                            <a:schemeClr val="tx1"/>
                          </a:solidFill>
                        </a:rPr>
                        <a:t>(Федеральный закон РФ от 29.12.2012</a:t>
                      </a:r>
                      <a:r>
                        <a:rPr lang="ru-RU" sz="1400" i="1" u="none" baseline="0" dirty="0" smtClean="0">
                          <a:solidFill>
                            <a:schemeClr val="tx1"/>
                          </a:solidFill>
                        </a:rPr>
                        <a:t> </a:t>
                      </a:r>
                      <a:r>
                        <a:rPr lang="ru-RU" sz="1400" i="1" u="none" dirty="0" smtClean="0">
                          <a:solidFill>
                            <a:schemeClr val="tx1"/>
                          </a:solidFill>
                        </a:rPr>
                        <a:t>№ 273-ФЗ</a:t>
                      </a:r>
                      <a:br>
                        <a:rPr lang="ru-RU" sz="1400" i="1" u="none" dirty="0" smtClean="0">
                          <a:solidFill>
                            <a:schemeClr val="tx1"/>
                          </a:solidFill>
                        </a:rPr>
                      </a:br>
                      <a:r>
                        <a:rPr lang="ru-RU" sz="1400" i="1" u="none" dirty="0" smtClean="0">
                          <a:solidFill>
                            <a:schemeClr val="tx1"/>
                          </a:solidFill>
                        </a:rPr>
                        <a:t> «Об образовании в Российской Федерации (ст.5,</a:t>
                      </a:r>
                      <a:r>
                        <a:rPr lang="ru-RU" sz="1400" i="1" u="none" baseline="0" dirty="0" smtClean="0">
                          <a:solidFill>
                            <a:schemeClr val="tx1"/>
                          </a:solidFill>
                        </a:rPr>
                        <a:t> ч.3))</a:t>
                      </a:r>
                      <a:endParaRPr lang="ru-RU" sz="1400" i="1" u="none" dirty="0" smtClean="0">
                        <a:solidFill>
                          <a:schemeClr val="tx1"/>
                        </a:solidFill>
                      </a:endParaRPr>
                    </a:p>
                  </a:txBody>
                  <a:tcPr marL="91447" marR="91447" marT="45707" marB="45707" anchor="ctr"/>
                </a:tc>
              </a:tr>
              <a:tr h="477867">
                <a:tc>
                  <a:txBody>
                    <a:bodyPr/>
                    <a:lstStyle/>
                    <a:p>
                      <a:pPr algn="ctr">
                        <a:lnSpc>
                          <a:spcPts val="1400"/>
                        </a:lnSpc>
                      </a:pPr>
                      <a:r>
                        <a:rPr lang="ru-RU" sz="1400" dirty="0" smtClean="0"/>
                        <a:t>не проходившие военную службу</a:t>
                      </a:r>
                      <a:r>
                        <a:rPr lang="ru-RU" sz="1400" baseline="0" dirty="0" smtClean="0"/>
                        <a:t> – </a:t>
                      </a:r>
                      <a:br>
                        <a:rPr lang="ru-RU" sz="1400" baseline="0" dirty="0" smtClean="0"/>
                      </a:br>
                      <a:r>
                        <a:rPr lang="ru-RU" sz="1400" baseline="0" dirty="0" smtClean="0"/>
                        <a:t>в возрасте </a:t>
                      </a:r>
                      <a:r>
                        <a:rPr lang="ru-RU" sz="1400" b="1" baseline="0" dirty="0" smtClean="0">
                          <a:solidFill>
                            <a:srgbClr val="FF0000"/>
                          </a:solidFill>
                        </a:rPr>
                        <a:t>от 16 до 22 лет</a:t>
                      </a:r>
                      <a:endParaRPr lang="ru-RU" sz="1400" b="1" dirty="0">
                        <a:solidFill>
                          <a:srgbClr val="FF0000"/>
                        </a:solidFill>
                      </a:endParaRPr>
                    </a:p>
                  </a:txBody>
                  <a:tcPr marL="91447" marR="91447" marT="45707" marB="45707" anchor="ctr"/>
                </a:tc>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400" b="1" baseline="0" dirty="0" smtClean="0">
                          <a:solidFill>
                            <a:srgbClr val="FF0000"/>
                          </a:solidFill>
                        </a:rPr>
                        <a:t>до достижения ими возраста 30 лет</a:t>
                      </a:r>
                      <a:endParaRPr lang="ru-RU" sz="1400" b="1" dirty="0" smtClean="0">
                        <a:solidFill>
                          <a:srgbClr val="FF0000"/>
                        </a:solidFill>
                      </a:endParaRPr>
                    </a:p>
                    <a:p>
                      <a:endParaRPr lang="ru-RU" sz="1400" dirty="0"/>
                    </a:p>
                  </a:txBody>
                  <a:tcPr marL="91447" marR="91447" marT="45707" marB="45707" anchor="ctr"/>
                </a:tc>
              </a:tr>
              <a:tr h="477867">
                <a:tc>
                  <a:txBody>
                    <a:bodyPr/>
                    <a:lstStyle/>
                    <a:p>
                      <a:pPr algn="ctr">
                        <a:lnSpc>
                          <a:spcPts val="1400"/>
                        </a:lnSpc>
                      </a:pPr>
                      <a:r>
                        <a:rPr lang="ru-RU" sz="1400" dirty="0" smtClean="0"/>
                        <a:t>прошедшие или, проходящие военную службу </a:t>
                      </a:r>
                      <a:br>
                        <a:rPr lang="ru-RU" sz="1400" dirty="0" smtClean="0"/>
                      </a:br>
                      <a:r>
                        <a:rPr lang="ru-RU" sz="1400" dirty="0" smtClean="0"/>
                        <a:t>по призыву – </a:t>
                      </a:r>
                      <a:r>
                        <a:rPr lang="ru-RU" sz="1400" b="1" dirty="0" smtClean="0">
                          <a:solidFill>
                            <a:srgbClr val="FF0000"/>
                          </a:solidFill>
                        </a:rPr>
                        <a:t>до достижения</a:t>
                      </a:r>
                      <a:r>
                        <a:rPr lang="ru-RU" sz="1400" b="1" baseline="0" dirty="0" smtClean="0">
                          <a:solidFill>
                            <a:srgbClr val="FF0000"/>
                          </a:solidFill>
                        </a:rPr>
                        <a:t> возраста 24 лет</a:t>
                      </a:r>
                      <a:endParaRPr lang="ru-RU" sz="1400" b="1" dirty="0">
                        <a:solidFill>
                          <a:srgbClr val="FF0000"/>
                        </a:solidFill>
                      </a:endParaRPr>
                    </a:p>
                  </a:txBody>
                  <a:tcPr marL="91447" marR="91447" marT="45707" marB="45707" anchor="ctr"/>
                </a:tc>
                <a:tc vMerge="1">
                  <a:txBody>
                    <a:bodyPr/>
                    <a:lstStyle/>
                    <a:p>
                      <a:endParaRPr lang="ru-RU"/>
                    </a:p>
                  </a:txBody>
                  <a:tcPr/>
                </a:tc>
              </a:tr>
              <a:tr h="477867">
                <a:tc>
                  <a:txBody>
                    <a:bodyPr/>
                    <a:lstStyle/>
                    <a:p>
                      <a:pPr algn="ctr">
                        <a:lnSpc>
                          <a:spcPts val="1400"/>
                        </a:lnSpc>
                      </a:pPr>
                      <a:r>
                        <a:rPr lang="ru-RU" sz="1400" dirty="0" smtClean="0"/>
                        <a:t>военнослужащие, проходящие военную службу </a:t>
                      </a:r>
                      <a:br>
                        <a:rPr lang="ru-RU" sz="1400" dirty="0" smtClean="0"/>
                      </a:br>
                      <a:r>
                        <a:rPr lang="ru-RU" sz="1400" dirty="0" smtClean="0"/>
                        <a:t>по контракту –</a:t>
                      </a:r>
                      <a:r>
                        <a:rPr lang="ru-RU" sz="1400" baseline="0" dirty="0" smtClean="0"/>
                        <a:t> </a:t>
                      </a:r>
                      <a:r>
                        <a:rPr lang="ru-RU" sz="1400" b="1" baseline="0" dirty="0" smtClean="0">
                          <a:solidFill>
                            <a:srgbClr val="FF0000"/>
                          </a:solidFill>
                        </a:rPr>
                        <a:t>до достижения возраста 27 лет</a:t>
                      </a:r>
                      <a:endParaRPr lang="ru-RU" sz="1400" b="1" dirty="0">
                        <a:solidFill>
                          <a:srgbClr val="FF0000"/>
                        </a:solidFill>
                      </a:endParaRPr>
                    </a:p>
                  </a:txBody>
                  <a:tcPr marL="91447" marR="91447" marT="45707" marB="45707" anchor="ctr"/>
                </a:tc>
                <a:tc vMerge="1">
                  <a:txBody>
                    <a:bodyPr/>
                    <a:lstStyle/>
                    <a:p>
                      <a:endParaRPr lang="ru-RU"/>
                    </a:p>
                  </a:txBody>
                  <a:tcPr/>
                </a:tc>
              </a:tr>
              <a:tr h="797858">
                <a:tc gridSpan="2">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ru-RU" sz="1400" i="1" u="sng" dirty="0" smtClean="0"/>
                        <a:t>Примечание:</a:t>
                      </a:r>
                      <a:endParaRPr lang="ru-RU" sz="1400" b="0" i="0" u="sng" dirty="0" smtClean="0">
                        <a:solidFill>
                          <a:srgbClr val="FF0000"/>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ru-RU" sz="1400" b="0" i="1" dirty="0" smtClean="0">
                          <a:solidFill>
                            <a:schemeClr val="tx1"/>
                          </a:solidFill>
                        </a:rPr>
                        <a:t>Возраст определяется по состоянию </a:t>
                      </a:r>
                      <a:r>
                        <a:rPr lang="ru-RU" sz="1400" b="1" i="1" dirty="0" smtClean="0">
                          <a:solidFill>
                            <a:srgbClr val="FF0000"/>
                          </a:solidFill>
                        </a:rPr>
                        <a:t>на 1 августа года приема в вуз</a:t>
                      </a:r>
                      <a:r>
                        <a:rPr lang="ru-RU" sz="1400" b="0" i="1" dirty="0" smtClean="0">
                          <a:solidFill>
                            <a:schemeClr val="tx1"/>
                          </a:solidFill>
                        </a:rPr>
                        <a:t>,</a:t>
                      </a:r>
                      <a:r>
                        <a:rPr lang="ru-RU" sz="1400" b="0" i="1" baseline="0" dirty="0" smtClean="0">
                          <a:solidFill>
                            <a:schemeClr val="tx1"/>
                          </a:solidFill>
                        </a:rPr>
                        <a:t> </a:t>
                      </a:r>
                      <a:r>
                        <a:rPr lang="ru-RU" sz="1400" b="0" i="1" spc="-60" baseline="0" dirty="0" smtClean="0">
                          <a:solidFill>
                            <a:schemeClr val="tx1"/>
                          </a:solidFill>
                        </a:rPr>
                        <a:t>т</a:t>
                      </a:r>
                      <a:r>
                        <a:rPr lang="ru-RU" sz="1400" b="0" i="1" spc="-60" dirty="0" smtClean="0">
                          <a:solidFill>
                            <a:schemeClr val="tx1"/>
                          </a:solidFill>
                        </a:rPr>
                        <a:t>.е. 1 августа года поступления </a:t>
                      </a:r>
                      <a:r>
                        <a:rPr lang="ru-RU" sz="1400" b="0" i="1" dirty="0" smtClean="0">
                          <a:solidFill>
                            <a:schemeClr val="tx1"/>
                          </a:solidFill>
                        </a:rPr>
                        <a:t>абитуриенту должно быть менее 22, 24, 27 или 30 лет соответственно указанной выше категории</a:t>
                      </a:r>
                      <a:endParaRPr lang="ru-RU" sz="1400" i="1" dirty="0" smtClean="0">
                        <a:solidFill>
                          <a:schemeClr val="tx1"/>
                        </a:solidFill>
                      </a:endParaRPr>
                    </a:p>
                  </a:txBody>
                  <a:tcPr marL="91447" marR="91447" marT="45707" marB="45707" anchor="ctr"/>
                </a:tc>
                <a:tc hMerge="1">
                  <a:txBody>
                    <a:bodyPr/>
                    <a:lstStyle/>
                    <a:p>
                      <a:endParaRPr lang="ru-RU"/>
                    </a:p>
                  </a:txBody>
                  <a:tcPr/>
                </a:tc>
              </a:tr>
            </a:tbl>
          </a:graphicData>
        </a:graphic>
      </p:graphicFrame>
    </p:spTree>
    <p:extLst>
      <p:ext uri="{BB962C8B-B14F-4D97-AF65-F5344CB8AC3E}">
        <p14:creationId xmlns:p14="http://schemas.microsoft.com/office/powerpoint/2010/main" val="23090917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6"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18</a:t>
            </a:r>
            <a:endParaRPr lang="ru-RU" b="1" kern="0" dirty="0">
              <a:solidFill>
                <a:srgbClr val="000000"/>
              </a:solidFill>
              <a:cs typeface="Times New Roman" pitchFamily="18" charset="0"/>
            </a:endParaRPr>
          </a:p>
        </p:txBody>
      </p:sp>
      <p:sp>
        <p:nvSpPr>
          <p:cNvPr id="6" name="Rectangle 2"/>
          <p:cNvSpPr>
            <a:spLocks noChangeArrowheads="1"/>
          </p:cNvSpPr>
          <p:nvPr/>
        </p:nvSpPr>
        <p:spPr bwMode="auto">
          <a:xfrm>
            <a:off x="80127" y="959744"/>
            <a:ext cx="8983744" cy="4278094"/>
          </a:xfrm>
          <a:prstGeom prst="rect">
            <a:avLst/>
          </a:prstGeom>
          <a:noFill/>
          <a:ln>
            <a:noFill/>
          </a:ln>
          <a:extLst/>
        </p:spPr>
        <p:txBody>
          <a:bodyPr wrap="square" anchor="ctr">
            <a:spAutoFit/>
          </a:bodyPr>
          <a:lstStyle/>
          <a:p>
            <a:pPr indent="442913" algn="just">
              <a:defRPr/>
            </a:pPr>
            <a:r>
              <a:rPr lang="ru-RU" sz="1600" b="1" dirty="0" smtClean="0"/>
              <a:t>Документы, которые должны быть в личном деле кандидата:</a:t>
            </a:r>
          </a:p>
          <a:p>
            <a:pPr marL="715963" indent="-273050" algn="just">
              <a:buFont typeface="Wingdings" panose="05000000000000000000" pitchFamily="2" charset="2"/>
              <a:buChar char="Ø"/>
              <a:defRPr/>
            </a:pPr>
            <a:r>
              <a:rPr lang="ru-RU" sz="1600" dirty="0"/>
              <a:t>з</a:t>
            </a:r>
            <a:r>
              <a:rPr lang="ru-RU" sz="1600" dirty="0" smtClean="0"/>
              <a:t>аявление кандидата (</a:t>
            </a:r>
            <a:r>
              <a:rPr lang="ru-RU" sz="1600" i="1" dirty="0" smtClean="0"/>
              <a:t>рапорт военнослужащего</a:t>
            </a:r>
            <a:r>
              <a:rPr lang="ru-RU" sz="1600" dirty="0" smtClean="0"/>
              <a:t>);</a:t>
            </a:r>
          </a:p>
          <a:p>
            <a:pPr marL="715963" indent="-273050" algn="just">
              <a:buFont typeface="Wingdings" panose="05000000000000000000" pitchFamily="2" charset="2"/>
              <a:buChar char="Ø"/>
              <a:defRPr/>
            </a:pPr>
            <a:r>
              <a:rPr lang="ru-RU" sz="1600" dirty="0" smtClean="0"/>
              <a:t>ксерокопии свидетельства о рождении и паспорта;</a:t>
            </a:r>
          </a:p>
          <a:p>
            <a:pPr marL="715963" indent="-273050" algn="just">
              <a:buFont typeface="Wingdings" panose="05000000000000000000" pitchFamily="2" charset="2"/>
              <a:buChar char="Ø"/>
              <a:defRPr/>
            </a:pPr>
            <a:r>
              <a:rPr lang="ru-RU" sz="1600" dirty="0"/>
              <a:t>а</a:t>
            </a:r>
            <a:r>
              <a:rPr lang="ru-RU" sz="1600" dirty="0" smtClean="0"/>
              <a:t>втобиография;</a:t>
            </a:r>
          </a:p>
          <a:p>
            <a:pPr marL="715963" indent="-273050" algn="just">
              <a:buFont typeface="Wingdings" panose="05000000000000000000" pitchFamily="2" charset="2"/>
              <a:buChar char="Ø"/>
              <a:defRPr/>
            </a:pPr>
            <a:r>
              <a:rPr lang="ru-RU" sz="1600" dirty="0"/>
              <a:t>х</a:t>
            </a:r>
            <a:r>
              <a:rPr lang="ru-RU" sz="1600" dirty="0" smtClean="0"/>
              <a:t>арактеристика с места учебы (</a:t>
            </a:r>
            <a:r>
              <a:rPr lang="ru-RU" sz="1600" i="1" dirty="0" smtClean="0"/>
              <a:t>службы, работы</a:t>
            </a:r>
            <a:r>
              <a:rPr lang="ru-RU" sz="1600" dirty="0" smtClean="0"/>
              <a:t>);</a:t>
            </a:r>
          </a:p>
          <a:p>
            <a:pPr marL="715963" indent="-273050" algn="just">
              <a:buFont typeface="Wingdings" panose="05000000000000000000" pitchFamily="2" charset="2"/>
              <a:buChar char="Ø"/>
              <a:defRPr/>
            </a:pPr>
            <a:r>
              <a:rPr lang="ru-RU" sz="1600" dirty="0"/>
              <a:t>к</a:t>
            </a:r>
            <a:r>
              <a:rPr lang="ru-RU" sz="1600" dirty="0" smtClean="0"/>
              <a:t>серокопия документа государственного образца об уровне образования;</a:t>
            </a:r>
          </a:p>
          <a:p>
            <a:pPr marL="715963" indent="-273050" algn="just">
              <a:buFont typeface="Wingdings" panose="05000000000000000000" pitchFamily="2" charset="2"/>
              <a:buChar char="Ø"/>
              <a:defRPr/>
            </a:pPr>
            <a:r>
              <a:rPr lang="ru-RU" sz="1600" dirty="0"/>
              <a:t>с</a:t>
            </a:r>
            <a:r>
              <a:rPr lang="ru-RU" sz="1600" dirty="0" smtClean="0"/>
              <a:t>правка о допуске к сведениям, составляющим государственную тайну </a:t>
            </a:r>
            <a:r>
              <a:rPr lang="ru-RU" sz="1600" b="1" u="sng" dirty="0" smtClean="0">
                <a:solidFill>
                  <a:srgbClr val="FF0000"/>
                </a:solidFill>
              </a:rPr>
              <a:t>по первой форме</a:t>
            </a:r>
            <a:r>
              <a:rPr lang="ru-RU" sz="1600" dirty="0" smtClean="0"/>
              <a:t> (</a:t>
            </a:r>
            <a:r>
              <a:rPr lang="ru-RU" sz="1600" i="1" dirty="0" smtClean="0"/>
              <a:t>форма № 6 приказа МО РФ 2010 г. № 1313</a:t>
            </a:r>
            <a:r>
              <a:rPr lang="ru-RU" sz="1600" dirty="0" smtClean="0"/>
              <a:t>);</a:t>
            </a:r>
          </a:p>
          <a:p>
            <a:pPr marL="715963" indent="-273050" algn="just">
              <a:buFont typeface="Wingdings" panose="05000000000000000000" pitchFamily="2" charset="2"/>
              <a:buChar char="Ø"/>
              <a:defRPr/>
            </a:pPr>
            <a:r>
              <a:rPr lang="ru-RU" sz="1600" dirty="0"/>
              <a:t>с</a:t>
            </a:r>
            <a:r>
              <a:rPr lang="ru-RU" sz="1600" dirty="0" smtClean="0"/>
              <a:t>лужебная карточка (</a:t>
            </a:r>
            <a:r>
              <a:rPr lang="ru-RU" sz="1600" i="1" dirty="0" smtClean="0"/>
              <a:t>для военнослужащих</a:t>
            </a:r>
            <a:r>
              <a:rPr lang="ru-RU" sz="1600" dirty="0" smtClean="0"/>
              <a:t>);</a:t>
            </a:r>
          </a:p>
          <a:p>
            <a:pPr marL="715963" indent="-273050" algn="just">
              <a:buFont typeface="Wingdings" panose="05000000000000000000" pitchFamily="2" charset="2"/>
              <a:buChar char="Ø"/>
              <a:defRPr/>
            </a:pPr>
            <a:r>
              <a:rPr lang="ru-RU" sz="1600" dirty="0"/>
              <a:t>к</a:t>
            </a:r>
            <a:r>
              <a:rPr lang="ru-RU" sz="1600" dirty="0" smtClean="0"/>
              <a:t>арта медицинского освидетельствования;</a:t>
            </a:r>
          </a:p>
          <a:p>
            <a:pPr marL="715963" indent="-273050" algn="just">
              <a:buFont typeface="Wingdings" panose="05000000000000000000" pitchFamily="2" charset="2"/>
              <a:buChar char="Ø"/>
              <a:defRPr/>
            </a:pPr>
            <a:r>
              <a:rPr lang="ru-RU" sz="1600" dirty="0"/>
              <a:t>к</a:t>
            </a:r>
            <a:r>
              <a:rPr lang="ru-RU" sz="1600" dirty="0" smtClean="0"/>
              <a:t>арта профессионального отбора;</a:t>
            </a:r>
          </a:p>
          <a:p>
            <a:pPr marL="715963" indent="-273050" algn="just">
              <a:buFont typeface="Wingdings" panose="05000000000000000000" pitchFamily="2" charset="2"/>
              <a:buChar char="Ø"/>
              <a:defRPr/>
            </a:pPr>
            <a:r>
              <a:rPr lang="ru-RU" sz="1600" dirty="0"/>
              <a:t>т</a:t>
            </a:r>
            <a:r>
              <a:rPr lang="ru-RU" sz="1600" dirty="0" smtClean="0"/>
              <a:t>ри фотографии размером 4,5</a:t>
            </a:r>
            <a:r>
              <a:rPr lang="en-US" sz="1600" dirty="0" smtClean="0"/>
              <a:t>x</a:t>
            </a:r>
            <a:r>
              <a:rPr lang="ru-RU" sz="1600" dirty="0" smtClean="0"/>
              <a:t>6 см (цветные, матовые);</a:t>
            </a:r>
          </a:p>
          <a:p>
            <a:pPr marL="715963" indent="-273050" algn="just">
              <a:buFont typeface="Wingdings" panose="05000000000000000000" pitchFamily="2" charset="2"/>
              <a:buChar char="Ø"/>
              <a:defRPr/>
            </a:pPr>
            <a:r>
              <a:rPr lang="ru-RU" sz="1600" dirty="0"/>
              <a:t>к</a:t>
            </a:r>
            <a:r>
              <a:rPr lang="ru-RU" sz="1600" dirty="0" smtClean="0"/>
              <a:t>серокопии документов, подтверждающих наличие у кандидата индивидуальных достижений (</a:t>
            </a:r>
            <a:r>
              <a:rPr lang="ru-RU" sz="1600" i="1" dirty="0" smtClean="0"/>
              <a:t>при наличии</a:t>
            </a:r>
            <a:r>
              <a:rPr lang="ru-RU" sz="1600" dirty="0" smtClean="0"/>
              <a:t>);</a:t>
            </a:r>
          </a:p>
          <a:p>
            <a:pPr marL="715963" indent="-273050" algn="just">
              <a:buFont typeface="Wingdings" panose="05000000000000000000" pitchFamily="2" charset="2"/>
              <a:buChar char="Ø"/>
              <a:defRPr/>
            </a:pPr>
            <a:r>
              <a:rPr lang="ru-RU" sz="1600" dirty="0"/>
              <a:t>с</a:t>
            </a:r>
            <a:r>
              <a:rPr lang="ru-RU" sz="1600" dirty="0" smtClean="0"/>
              <a:t>правка или копия документа, дающего право на поступление в училище на льготных основаниях (</a:t>
            </a:r>
            <a:r>
              <a:rPr lang="ru-RU" sz="1600" i="1" dirty="0" smtClean="0"/>
              <a:t>при наличии</a:t>
            </a:r>
            <a:r>
              <a:rPr lang="ru-RU" sz="1600" dirty="0" smtClean="0"/>
              <a:t>).</a:t>
            </a:r>
          </a:p>
          <a:p>
            <a:pPr indent="442913" algn="just">
              <a:defRPr/>
            </a:pPr>
            <a:r>
              <a:rPr lang="ru-RU" sz="1600" b="1" dirty="0" smtClean="0"/>
              <a:t>Все вышеуказанные документы заверяются военным комиссариатом (</a:t>
            </a:r>
            <a:r>
              <a:rPr lang="ru-RU" sz="1600" b="1" i="1" dirty="0" smtClean="0"/>
              <a:t>воинской частью</a:t>
            </a:r>
            <a:r>
              <a:rPr lang="ru-RU" sz="1600" b="1" dirty="0" smtClean="0"/>
              <a:t>).</a:t>
            </a:r>
            <a:r>
              <a:rPr lang="ru-RU" altLang="ru-RU" sz="1600" b="1" dirty="0" smtClean="0">
                <a:solidFill>
                  <a:srgbClr val="FF0000"/>
                </a:solidFill>
                <a:cs typeface="Times New Roman" pitchFamily="18" charset="0"/>
              </a:rPr>
              <a:t> </a:t>
            </a:r>
            <a:endParaRPr lang="ru-RU" altLang="ru-RU" sz="1600" dirty="0"/>
          </a:p>
        </p:txBody>
      </p:sp>
      <p:graphicFrame>
        <p:nvGraphicFramePr>
          <p:cNvPr id="3" name="Таблица 2"/>
          <p:cNvGraphicFramePr>
            <a:graphicFrameLocks noGrp="1"/>
          </p:cNvGraphicFramePr>
          <p:nvPr>
            <p:extLst>
              <p:ext uri="{D42A27DB-BD31-4B8C-83A1-F6EECF244321}">
                <p14:modId xmlns:p14="http://schemas.microsoft.com/office/powerpoint/2010/main" val="610631545"/>
              </p:ext>
            </p:extLst>
          </p:nvPr>
        </p:nvGraphicFramePr>
        <p:xfrm>
          <a:off x="245096" y="5237838"/>
          <a:ext cx="8644380" cy="1407160"/>
        </p:xfrm>
        <a:graphic>
          <a:graphicData uri="http://schemas.openxmlformats.org/drawingml/2006/table">
            <a:tbl>
              <a:tblPr firstRow="1" bandRow="1">
                <a:tableStyleId>{5C22544A-7EE6-4342-B048-85BDC9FD1C3A}</a:tableStyleId>
              </a:tblPr>
              <a:tblGrid>
                <a:gridCol w="3157980"/>
                <a:gridCol w="2837468"/>
                <a:gridCol w="2648932"/>
              </a:tblGrid>
              <a:tr h="370840">
                <a:tc>
                  <a:txBody>
                    <a:bodyPr/>
                    <a:lstStyle/>
                    <a:p>
                      <a:pPr algn="ctr"/>
                      <a:endParaRPr lang="ru-RU" sz="1400" dirty="0">
                        <a:solidFill>
                          <a:schemeClr val="tx1"/>
                        </a:solidFill>
                      </a:endParaRPr>
                    </a:p>
                  </a:txBody>
                  <a:tcPr anchor="ctr"/>
                </a:tc>
                <a:tc>
                  <a:txBody>
                    <a:bodyPr/>
                    <a:lstStyle/>
                    <a:p>
                      <a:pPr algn="ctr"/>
                      <a:r>
                        <a:rPr lang="ru-RU" sz="1400" dirty="0" smtClean="0">
                          <a:solidFill>
                            <a:schemeClr val="tx1"/>
                          </a:solidFill>
                        </a:rPr>
                        <a:t>Граждане прошедшие</a:t>
                      </a:r>
                      <a:r>
                        <a:rPr lang="ru-RU" sz="1400" baseline="0" dirty="0" smtClean="0">
                          <a:solidFill>
                            <a:schemeClr val="tx1"/>
                          </a:solidFill>
                        </a:rPr>
                        <a:t> и не проходившие военную службу</a:t>
                      </a:r>
                      <a:endParaRPr lang="ru-RU" sz="1400" dirty="0">
                        <a:solidFill>
                          <a:schemeClr val="tx1"/>
                        </a:solidFill>
                      </a:endParaRPr>
                    </a:p>
                  </a:txBody>
                  <a:tcPr anchor="ctr"/>
                </a:tc>
                <a:tc>
                  <a:txBody>
                    <a:bodyPr/>
                    <a:lstStyle/>
                    <a:p>
                      <a:pPr algn="ctr"/>
                      <a:r>
                        <a:rPr lang="ru-RU" sz="1400" dirty="0" smtClean="0">
                          <a:solidFill>
                            <a:schemeClr val="tx1"/>
                          </a:solidFill>
                        </a:rPr>
                        <a:t>Военнослужащие</a:t>
                      </a:r>
                      <a:endParaRPr lang="ru-RU" sz="1400" dirty="0">
                        <a:solidFill>
                          <a:schemeClr val="tx1"/>
                        </a:solidFill>
                      </a:endParaRPr>
                    </a:p>
                  </a:txBody>
                  <a:tcPr anchor="ctr"/>
                </a:tc>
              </a:tr>
              <a:tr h="370840">
                <a:tc>
                  <a:txBody>
                    <a:bodyPr/>
                    <a:lstStyle/>
                    <a:p>
                      <a:pPr algn="ctr"/>
                      <a:r>
                        <a:rPr lang="ru-RU" sz="1400" b="1" dirty="0" smtClean="0"/>
                        <a:t>Сроки подачи заявления (</a:t>
                      </a:r>
                      <a:r>
                        <a:rPr lang="ru-RU" sz="1400" b="1" i="1" dirty="0" smtClean="0">
                          <a:solidFill>
                            <a:schemeClr val="tx1"/>
                          </a:solidFill>
                        </a:rPr>
                        <a:t>рапорта</a:t>
                      </a:r>
                      <a:r>
                        <a:rPr lang="ru-RU" sz="1400" b="1" dirty="0" smtClean="0"/>
                        <a:t>)</a:t>
                      </a:r>
                      <a:endParaRPr lang="ru-RU" sz="1400" b="1" dirty="0"/>
                    </a:p>
                  </a:txBody>
                  <a:tcPr anchor="ctr"/>
                </a:tc>
                <a:tc>
                  <a:txBody>
                    <a:bodyPr/>
                    <a:lstStyle/>
                    <a:p>
                      <a:pPr algn="ctr"/>
                      <a:r>
                        <a:rPr lang="ru-RU" sz="1600" b="1" dirty="0" smtClean="0">
                          <a:solidFill>
                            <a:srgbClr val="FF0000"/>
                          </a:solidFill>
                        </a:rPr>
                        <a:t>до 1 апреля</a:t>
                      </a:r>
                      <a:endParaRPr lang="ru-RU" sz="1600" b="1" dirty="0">
                        <a:solidFill>
                          <a:srgbClr val="FF0000"/>
                        </a:solidFill>
                      </a:endParaRPr>
                    </a:p>
                  </a:txBody>
                  <a:tcPr anchor="ctr"/>
                </a:tc>
                <a:tc>
                  <a:txBody>
                    <a:bodyPr/>
                    <a:lstStyle/>
                    <a:p>
                      <a:pPr marL="0" marR="0" indent="0" algn="ctr" defTabSz="685783" rtl="0" eaLnBrk="1" fontAlgn="auto" latinLnBrk="0" hangingPunct="1">
                        <a:lnSpc>
                          <a:spcPct val="100000"/>
                        </a:lnSpc>
                        <a:spcBef>
                          <a:spcPts val="0"/>
                        </a:spcBef>
                        <a:spcAft>
                          <a:spcPts val="0"/>
                        </a:spcAft>
                        <a:buClrTx/>
                        <a:buSzTx/>
                        <a:buFontTx/>
                        <a:buNone/>
                        <a:tabLst/>
                        <a:defRPr/>
                      </a:pPr>
                      <a:r>
                        <a:rPr lang="ru-RU" sz="1600" b="1" dirty="0" smtClean="0">
                          <a:solidFill>
                            <a:srgbClr val="FF0000"/>
                          </a:solidFill>
                        </a:rPr>
                        <a:t>до 1 марта</a:t>
                      </a:r>
                    </a:p>
                  </a:txBody>
                  <a:tcPr anchor="ctr"/>
                </a:tc>
              </a:tr>
              <a:tr h="370840">
                <a:tc>
                  <a:txBody>
                    <a:bodyPr/>
                    <a:lstStyle/>
                    <a:p>
                      <a:pPr algn="ctr"/>
                      <a:r>
                        <a:rPr lang="ru-RU" sz="1400" b="1" dirty="0" smtClean="0"/>
                        <a:t>Сроки направления документов кандидатов</a:t>
                      </a:r>
                      <a:endParaRPr lang="ru-RU" sz="1400" b="1" dirty="0"/>
                    </a:p>
                  </a:txBody>
                  <a:tcPr anchor="ctr"/>
                </a:tc>
                <a:tc>
                  <a:txBody>
                    <a:bodyPr/>
                    <a:lstStyle/>
                    <a:p>
                      <a:pPr algn="ctr"/>
                      <a:r>
                        <a:rPr lang="ru-RU" sz="1600" b="1" dirty="0" smtClean="0">
                          <a:solidFill>
                            <a:srgbClr val="FF0000"/>
                          </a:solidFill>
                        </a:rPr>
                        <a:t>до 20 мая</a:t>
                      </a:r>
                      <a:endParaRPr lang="ru-RU" sz="1600" b="1" dirty="0">
                        <a:solidFill>
                          <a:srgbClr val="FF0000"/>
                        </a:solidFill>
                      </a:endParaRPr>
                    </a:p>
                  </a:txBody>
                  <a:tcPr anchor="ctr"/>
                </a:tc>
                <a:tc>
                  <a:txBody>
                    <a:bodyPr/>
                    <a:lstStyle/>
                    <a:p>
                      <a:pPr algn="ctr"/>
                      <a:r>
                        <a:rPr lang="ru-RU" sz="1600" b="1" smtClean="0">
                          <a:solidFill>
                            <a:srgbClr val="FF0000"/>
                          </a:solidFill>
                        </a:rPr>
                        <a:t>до 15 мая</a:t>
                      </a:r>
                      <a:endParaRPr lang="ru-RU" sz="1600" b="1" dirty="0">
                        <a:solidFill>
                          <a:srgbClr val="FF0000"/>
                        </a:solidFill>
                      </a:endParaRPr>
                    </a:p>
                  </a:txBody>
                  <a:tcPr anchor="ctr"/>
                </a:tc>
              </a:tr>
            </a:tbl>
          </a:graphicData>
        </a:graphic>
      </p:graphicFrame>
    </p:spTree>
    <p:extLst>
      <p:ext uri="{BB962C8B-B14F-4D97-AF65-F5344CB8AC3E}">
        <p14:creationId xmlns:p14="http://schemas.microsoft.com/office/powerpoint/2010/main" val="2861032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6"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19</a:t>
            </a:r>
            <a:endParaRPr lang="ru-RU" b="1" kern="0" dirty="0">
              <a:solidFill>
                <a:srgbClr val="000000"/>
              </a:solidFill>
              <a:cs typeface="Times New Roman" pitchFamily="18" charset="0"/>
            </a:endParaRPr>
          </a:p>
        </p:txBody>
      </p:sp>
      <p:sp>
        <p:nvSpPr>
          <p:cNvPr id="7" name="TextBox 6"/>
          <p:cNvSpPr txBox="1"/>
          <p:nvPr/>
        </p:nvSpPr>
        <p:spPr>
          <a:xfrm>
            <a:off x="136687" y="976370"/>
            <a:ext cx="8870623" cy="646331"/>
          </a:xfrm>
          <a:prstGeom prst="rect">
            <a:avLst/>
          </a:prstGeom>
          <a:noFill/>
        </p:spPr>
        <p:txBody>
          <a:bodyPr wrap="square">
            <a:spAutoFit/>
          </a:bodyPr>
          <a:lstStyle/>
          <a:p>
            <a:pPr indent="442913" algn="just">
              <a:defRPr/>
            </a:pPr>
            <a:r>
              <a:rPr lang="ru-RU" dirty="0" smtClean="0">
                <a:latin typeface="+mn-lt"/>
              </a:rPr>
              <a:t>Профессиональный </a:t>
            </a:r>
            <a:r>
              <a:rPr lang="ru-RU" dirty="0">
                <a:latin typeface="+mn-lt"/>
              </a:rPr>
              <a:t>отбор кандидатов для зачисления в училище курсантами проводится приемной комиссией </a:t>
            </a:r>
            <a:r>
              <a:rPr lang="ru-RU" b="1" dirty="0">
                <a:latin typeface="+mn-lt"/>
              </a:rPr>
              <a:t>с 1 по 30 июля</a:t>
            </a:r>
            <a:r>
              <a:rPr lang="ru-RU" dirty="0">
                <a:latin typeface="+mn-lt"/>
              </a:rPr>
              <a:t> года поступления и включает</a:t>
            </a:r>
            <a:r>
              <a:rPr lang="ru-RU" dirty="0" smtClean="0">
                <a:latin typeface="+mn-lt"/>
              </a:rPr>
              <a:t>:</a:t>
            </a:r>
            <a:endParaRPr lang="ru-RU" dirty="0">
              <a:latin typeface="+mn-lt"/>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161228720"/>
              </p:ext>
            </p:extLst>
          </p:nvPr>
        </p:nvGraphicFramePr>
        <p:xfrm>
          <a:off x="259235" y="1641208"/>
          <a:ext cx="8700942" cy="2885440"/>
        </p:xfrm>
        <a:graphic>
          <a:graphicData uri="http://schemas.openxmlformats.org/drawingml/2006/table">
            <a:tbl>
              <a:tblPr firstRow="1" bandRow="1">
                <a:tableStyleId>{5C22544A-7EE6-4342-B048-85BDC9FD1C3A}</a:tableStyleId>
              </a:tblPr>
              <a:tblGrid>
                <a:gridCol w="4477733"/>
                <a:gridCol w="4223209"/>
              </a:tblGrid>
              <a:tr h="370840">
                <a:tc>
                  <a:txBody>
                    <a:bodyPr/>
                    <a:lstStyle/>
                    <a:p>
                      <a:pPr algn="ctr"/>
                      <a:r>
                        <a:rPr lang="ru-RU" sz="1600" dirty="0" smtClean="0">
                          <a:solidFill>
                            <a:schemeClr val="tx1"/>
                          </a:solidFill>
                        </a:rPr>
                        <a:t>По программе высшего образования</a:t>
                      </a:r>
                      <a:endParaRPr lang="ru-RU" sz="1600" dirty="0">
                        <a:solidFill>
                          <a:schemeClr val="tx1"/>
                        </a:solidFill>
                      </a:endParaRPr>
                    </a:p>
                  </a:txBody>
                  <a:tcPr anchor="ctr"/>
                </a:tc>
                <a:tc>
                  <a:txBody>
                    <a:bodyPr/>
                    <a:lstStyle/>
                    <a:p>
                      <a:pPr algn="ctr"/>
                      <a:r>
                        <a:rPr lang="ru-RU" sz="1600" dirty="0" smtClean="0">
                          <a:solidFill>
                            <a:schemeClr val="tx1"/>
                          </a:solidFill>
                        </a:rPr>
                        <a:t>По программе среднего </a:t>
                      </a:r>
                      <a:br>
                        <a:rPr lang="ru-RU" sz="1600" dirty="0" smtClean="0">
                          <a:solidFill>
                            <a:schemeClr val="tx1"/>
                          </a:solidFill>
                        </a:rPr>
                      </a:br>
                      <a:r>
                        <a:rPr lang="ru-RU" sz="1600" dirty="0" smtClean="0">
                          <a:solidFill>
                            <a:schemeClr val="tx1"/>
                          </a:solidFill>
                        </a:rPr>
                        <a:t>профессионального образования</a:t>
                      </a:r>
                      <a:endParaRPr lang="ru-RU" sz="1600" dirty="0">
                        <a:solidFill>
                          <a:schemeClr val="tx1"/>
                        </a:solidFill>
                      </a:endParaRPr>
                    </a:p>
                  </a:txBody>
                  <a:tcPr anchor="ctr"/>
                </a:tc>
              </a:tr>
              <a:tr h="370840">
                <a:tc gridSpan="2">
                  <a:txBody>
                    <a:bodyPr/>
                    <a:lstStyle/>
                    <a:p>
                      <a:pPr algn="ctr"/>
                      <a:r>
                        <a:rPr lang="ru-RU" sz="1600" b="0" dirty="0" smtClean="0">
                          <a:solidFill>
                            <a:schemeClr val="tx1"/>
                          </a:solidFill>
                        </a:rPr>
                        <a:t>Определение годности кандидатов к поступлению в училище по состоянию здоровья</a:t>
                      </a:r>
                      <a:endParaRPr lang="ru-RU" sz="1600" b="0" dirty="0">
                        <a:solidFill>
                          <a:schemeClr val="tx1"/>
                        </a:solidFill>
                      </a:endParaRPr>
                    </a:p>
                  </a:txBody>
                  <a:tcPr anchor="ctr"/>
                </a:tc>
                <a:tc hMerge="1">
                  <a:txBody>
                    <a:bodyPr/>
                    <a:lstStyle/>
                    <a:p>
                      <a:endParaRPr lang="ru-RU"/>
                    </a:p>
                  </a:txBody>
                  <a:tcPr/>
                </a:tc>
              </a:tr>
              <a:tr h="370840">
                <a:tc gridSpan="2">
                  <a:txBody>
                    <a:bodyPr/>
                    <a:lstStyle/>
                    <a:p>
                      <a:pPr algn="ctr"/>
                      <a:r>
                        <a:rPr lang="ru-RU" sz="1600" b="0" dirty="0" smtClean="0">
                          <a:solidFill>
                            <a:schemeClr val="tx1"/>
                          </a:solidFill>
                        </a:rPr>
                        <a:t>Определение категории профессиональной пригодности кандидатов</a:t>
                      </a:r>
                    </a:p>
                  </a:txBody>
                  <a:tcPr anchor="ctr"/>
                </a:tc>
                <a:tc hMerge="1">
                  <a:txBody>
                    <a:bodyPr/>
                    <a:lstStyle/>
                    <a:p>
                      <a:endParaRPr lang="ru-RU"/>
                    </a:p>
                  </a:txBody>
                  <a:tcPr/>
                </a:tc>
              </a:tr>
              <a:tr h="370840">
                <a:tc gridSpan="2">
                  <a:txBody>
                    <a:bodyPr/>
                    <a:lstStyle/>
                    <a:p>
                      <a:pPr marL="0" marR="0" indent="0" algn="ctr" defTabSz="685783" rtl="0" eaLnBrk="1" fontAlgn="auto" latinLnBrk="0" hangingPunct="1">
                        <a:lnSpc>
                          <a:spcPct val="100000"/>
                        </a:lnSpc>
                        <a:spcBef>
                          <a:spcPts val="0"/>
                        </a:spcBef>
                        <a:spcAft>
                          <a:spcPts val="0"/>
                        </a:spcAft>
                        <a:buClrTx/>
                        <a:buSzTx/>
                        <a:buFontTx/>
                        <a:buNone/>
                        <a:tabLst/>
                        <a:defRPr/>
                      </a:pPr>
                      <a:r>
                        <a:rPr lang="ru-RU" sz="1600" b="0" dirty="0" smtClean="0">
                          <a:solidFill>
                            <a:schemeClr val="tx1"/>
                          </a:solidFill>
                        </a:rPr>
                        <a:t>Оценку уровня общеобразовательной подготовленности кандидатов </a:t>
                      </a:r>
                    </a:p>
                  </a:txBody>
                  <a:tcPr anchor="ctr"/>
                </a:tc>
                <a:tc hMerge="1">
                  <a:txBody>
                    <a:bodyPr/>
                    <a:lstStyle/>
                    <a:p>
                      <a:endParaRPr lang="ru-RU"/>
                    </a:p>
                  </a:txBody>
                  <a:tcPr/>
                </a:tc>
              </a:tr>
              <a:tr h="370840">
                <a:tc>
                  <a:txBody>
                    <a:bodyPr/>
                    <a:lstStyle/>
                    <a:p>
                      <a:pPr marL="0" marR="0" indent="0" algn="ctr" defTabSz="685783" rtl="0" eaLnBrk="1" fontAlgn="auto" latinLnBrk="0" hangingPunct="1">
                        <a:lnSpc>
                          <a:spcPct val="100000"/>
                        </a:lnSpc>
                        <a:spcBef>
                          <a:spcPts val="0"/>
                        </a:spcBef>
                        <a:spcAft>
                          <a:spcPts val="0"/>
                        </a:spcAft>
                        <a:buClrTx/>
                        <a:buSzTx/>
                        <a:buFontTx/>
                        <a:buNone/>
                        <a:tabLst/>
                        <a:defRPr/>
                      </a:pPr>
                      <a:r>
                        <a:rPr lang="ru-RU" sz="1600" b="0" dirty="0" smtClean="0">
                          <a:solidFill>
                            <a:schemeClr val="tx1"/>
                          </a:solidFill>
                        </a:rPr>
                        <a:t>Оценку уровня профессиональной подготовленности кандидатов по результатам дополнительного вступительного испытания </a:t>
                      </a:r>
                    </a:p>
                  </a:txBody>
                  <a:tcPr anchor="ctr"/>
                </a:tc>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ru-RU" sz="1600" b="0" i="0" u="none" strike="noStrike" kern="1200" cap="none" spc="0" normalizeH="0" baseline="0" noProof="0" dirty="0" smtClean="0">
                        <a:ln>
                          <a:noFill/>
                        </a:ln>
                        <a:solidFill>
                          <a:prstClr val="black"/>
                        </a:solidFill>
                        <a:effectLst/>
                        <a:uLnTx/>
                        <a:uFillTx/>
                        <a:latin typeface="+mn-lt"/>
                      </a:endParaRPr>
                    </a:p>
                  </a:txBody>
                  <a:tcPr anchor="ctr"/>
                </a:tc>
              </a:tr>
              <a:tr h="370840">
                <a:tc gridSpan="2">
                  <a:txBody>
                    <a:bodyPr/>
                    <a:lstStyle/>
                    <a:p>
                      <a:pPr marL="0" marR="0" indent="0" algn="ctr" defTabSz="685783" rtl="0" eaLnBrk="1" fontAlgn="auto" latinLnBrk="0" hangingPunct="1">
                        <a:lnSpc>
                          <a:spcPct val="100000"/>
                        </a:lnSpc>
                        <a:spcBef>
                          <a:spcPts val="0"/>
                        </a:spcBef>
                        <a:spcAft>
                          <a:spcPts val="0"/>
                        </a:spcAft>
                        <a:buClrTx/>
                        <a:buSzTx/>
                        <a:buFontTx/>
                        <a:buNone/>
                        <a:tabLst/>
                        <a:defRPr/>
                      </a:pPr>
                      <a:r>
                        <a:rPr lang="ru-RU" sz="1600" b="0" dirty="0" smtClean="0">
                          <a:solidFill>
                            <a:schemeClr val="tx1"/>
                          </a:solidFill>
                        </a:rPr>
                        <a:t>Оценку уровня физической подготовленности кандидатов</a:t>
                      </a:r>
                    </a:p>
                  </a:txBody>
                  <a:tcPr anchor="ctr"/>
                </a:tc>
                <a:tc hMerge="1">
                  <a:txBody>
                    <a:bodyPr/>
                    <a:lstStyle/>
                    <a:p>
                      <a:endParaRPr lang="ru-RU" sz="1600" b="0" dirty="0">
                        <a:solidFill>
                          <a:schemeClr val="tx1"/>
                        </a:solidFill>
                      </a:endParaRPr>
                    </a:p>
                  </a:txBody>
                  <a:tcPr anchor="ctr"/>
                </a:tc>
              </a:tr>
            </a:tbl>
          </a:graphicData>
        </a:graphic>
      </p:graphicFrame>
      <p:sp>
        <p:nvSpPr>
          <p:cNvPr id="8" name="Прямоугольник 7"/>
          <p:cNvSpPr/>
          <p:nvPr/>
        </p:nvSpPr>
        <p:spPr>
          <a:xfrm>
            <a:off x="136687" y="4689277"/>
            <a:ext cx="8781070" cy="2108269"/>
          </a:xfrm>
          <a:prstGeom prst="rect">
            <a:avLst/>
          </a:prstGeom>
        </p:spPr>
        <p:txBody>
          <a:bodyPr wrap="square">
            <a:spAutoFit/>
          </a:bodyPr>
          <a:lstStyle/>
          <a:p>
            <a:pPr algn="ctr">
              <a:spcAft>
                <a:spcPts val="600"/>
              </a:spcAft>
              <a:defRPr/>
            </a:pPr>
            <a:r>
              <a:rPr lang="ru-RU" b="1" dirty="0"/>
              <a:t>Определение годности кандидатов к поступлению в училище </a:t>
            </a:r>
            <a:r>
              <a:rPr lang="ru-RU" b="1" dirty="0" smtClean="0"/>
              <a:t/>
            </a:r>
            <a:br>
              <a:rPr lang="ru-RU" b="1" dirty="0" smtClean="0"/>
            </a:br>
            <a:r>
              <a:rPr lang="ru-RU" b="1" dirty="0" smtClean="0"/>
              <a:t>по </a:t>
            </a:r>
            <a:r>
              <a:rPr lang="ru-RU" b="1" dirty="0"/>
              <a:t>состоянию </a:t>
            </a:r>
            <a:r>
              <a:rPr lang="ru-RU" b="1" dirty="0" smtClean="0"/>
              <a:t>здоровья</a:t>
            </a:r>
          </a:p>
          <a:p>
            <a:pPr indent="442913" algn="just">
              <a:defRPr/>
            </a:pPr>
            <a:r>
              <a:rPr lang="ru-RU" dirty="0" smtClean="0"/>
              <a:t>Все </a:t>
            </a:r>
            <a:r>
              <a:rPr lang="ru-RU" dirty="0"/>
              <a:t>кандидаты прибывшие в училище проходят окончательное медицинское освидетельствование нештатной военно-врачебной комиссией. </a:t>
            </a:r>
            <a:endParaRPr lang="ru-RU" dirty="0" smtClean="0"/>
          </a:p>
          <a:p>
            <a:pPr indent="442913" algn="just">
              <a:defRPr/>
            </a:pPr>
            <a:r>
              <a:rPr lang="ru-RU" dirty="0" smtClean="0"/>
              <a:t>В </a:t>
            </a:r>
            <a:r>
              <a:rPr lang="ru-RU" dirty="0"/>
              <a:t>случае признания кандидата не годным к поступлению в училище </a:t>
            </a:r>
            <a:br>
              <a:rPr lang="ru-RU" dirty="0"/>
            </a:br>
            <a:r>
              <a:rPr lang="ru-RU" dirty="0"/>
              <a:t>он считается не прошедшим профессиональный отбор и </a:t>
            </a:r>
            <a:r>
              <a:rPr lang="ru-RU" b="1" dirty="0"/>
              <a:t>не допускается </a:t>
            </a:r>
            <a:r>
              <a:rPr lang="ru-RU" dirty="0"/>
              <a:t/>
            </a:r>
            <a:br>
              <a:rPr lang="ru-RU" dirty="0"/>
            </a:br>
            <a:r>
              <a:rPr lang="ru-RU" dirty="0"/>
              <a:t>к дальнейшему его прохождению.</a:t>
            </a:r>
          </a:p>
        </p:txBody>
      </p:sp>
    </p:spTree>
    <p:extLst>
      <p:ext uri="{BB962C8B-B14F-4D97-AF65-F5344CB8AC3E}">
        <p14:creationId xmlns:p14="http://schemas.microsoft.com/office/powerpoint/2010/main" val="30876586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РАСПОЛОЖЕНИЕ ВУЗА</a:t>
            </a:r>
            <a:endParaRPr lang="ru-RU" sz="2200" b="1" kern="0" dirty="0">
              <a:solidFill>
                <a:srgbClr val="000000"/>
              </a:solidFill>
              <a:cs typeface="Times New Roman" pitchFamily="18" charset="0"/>
            </a:endParaRPr>
          </a:p>
        </p:txBody>
      </p:sp>
      <p:sp>
        <p:nvSpPr>
          <p:cNvPr id="9" name="Прямоугольник 8"/>
          <p:cNvSpPr/>
          <p:nvPr/>
        </p:nvSpPr>
        <p:spPr>
          <a:xfrm>
            <a:off x="8396358" y="309378"/>
            <a:ext cx="301686" cy="319446"/>
          </a:xfrm>
          <a:prstGeom prst="rect">
            <a:avLst/>
          </a:prstGeom>
        </p:spPr>
        <p:txBody>
          <a:bodyPr wrap="none">
            <a:spAutoFit/>
          </a:bodyPr>
          <a:lstStyle/>
          <a:p>
            <a:pPr algn="ctr" defTabSz="779252" eaLnBrk="0" hangingPunct="0">
              <a:lnSpc>
                <a:spcPct val="80000"/>
              </a:lnSpc>
              <a:spcBef>
                <a:spcPct val="20000"/>
              </a:spcBef>
              <a:defRPr/>
            </a:pPr>
            <a:r>
              <a:rPr lang="ru-RU" b="1" kern="0" dirty="0">
                <a:solidFill>
                  <a:srgbClr val="000000"/>
                </a:solidFill>
                <a:cs typeface="Times New Roman" pitchFamily="18" charset="0"/>
              </a:rPr>
              <a:t>2</a:t>
            </a:r>
          </a:p>
        </p:txBody>
      </p:sp>
      <p:pic>
        <p:nvPicPr>
          <p:cNvPr id="11" name="Рисунок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287" y="930759"/>
            <a:ext cx="7933914" cy="5917269"/>
          </a:xfrm>
          <a:prstGeom prst="rect">
            <a:avLst/>
          </a:prstGeom>
        </p:spPr>
      </p:pic>
      <p:pic>
        <p:nvPicPr>
          <p:cNvPr id="12"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13791" y="3352663"/>
            <a:ext cx="1080000" cy="756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5807" y="5498352"/>
            <a:ext cx="1080000" cy="79018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2" descr="E:\Мое\Фото\фото ВМБ\2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70157" y="5561027"/>
            <a:ext cx="1080000" cy="71924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Рисунок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24963" y="1255723"/>
            <a:ext cx="1080000" cy="720000"/>
          </a:xfrm>
          <a:prstGeom prst="rect">
            <a:avLst/>
          </a:prstGeom>
          <a:ln>
            <a:solidFill>
              <a:schemeClr val="tx1"/>
            </a:solidFill>
          </a:ln>
        </p:spPr>
      </p:pic>
      <p:pic>
        <p:nvPicPr>
          <p:cNvPr id="4" name="Рисунок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70757" y="1452655"/>
            <a:ext cx="1080000" cy="720000"/>
          </a:xfrm>
          <a:prstGeom prst="rect">
            <a:avLst/>
          </a:prstGeom>
          <a:ln>
            <a:solidFill>
              <a:schemeClr val="tx1"/>
            </a:solidFill>
          </a:ln>
        </p:spPr>
      </p:pic>
      <p:sp>
        <p:nvSpPr>
          <p:cNvPr id="10" name="TextBox 9"/>
          <p:cNvSpPr txBox="1"/>
          <p:nvPr/>
        </p:nvSpPr>
        <p:spPr>
          <a:xfrm>
            <a:off x="1302843" y="6268178"/>
            <a:ext cx="2985247" cy="400110"/>
          </a:xfrm>
          <a:prstGeom prst="rect">
            <a:avLst/>
          </a:prstGeom>
          <a:noFill/>
        </p:spPr>
        <p:txBody>
          <a:bodyPr wrap="square" rtlCol="0">
            <a:spAutoFit/>
          </a:bodyPr>
          <a:lstStyle/>
          <a:p>
            <a:r>
              <a:rPr lang="ru-RU" sz="1000" b="1" dirty="0" smtClean="0"/>
              <a:t>Краснодарское высшее военное училище</a:t>
            </a:r>
          </a:p>
          <a:p>
            <a:r>
              <a:rPr lang="ru-RU" sz="1000" b="1" dirty="0" smtClean="0"/>
              <a:t>имени генерала армии С.М.Штеменко</a:t>
            </a:r>
            <a:endParaRPr lang="ru-RU" sz="1000" b="1" dirty="0"/>
          </a:p>
        </p:txBody>
      </p:sp>
      <p:grpSp>
        <p:nvGrpSpPr>
          <p:cNvPr id="20" name="Группа 19"/>
          <p:cNvGrpSpPr/>
          <p:nvPr/>
        </p:nvGrpSpPr>
        <p:grpSpPr>
          <a:xfrm>
            <a:off x="2066647" y="5374878"/>
            <a:ext cx="64293" cy="121046"/>
            <a:chOff x="2047597" y="5370116"/>
            <a:chExt cx="64293" cy="121046"/>
          </a:xfrm>
        </p:grpSpPr>
        <p:cxnSp>
          <p:nvCxnSpPr>
            <p:cNvPr id="18" name="Прямая соединительная линия 17"/>
            <p:cNvCxnSpPr/>
            <p:nvPr/>
          </p:nvCxnSpPr>
          <p:spPr>
            <a:xfrm>
              <a:off x="2051433" y="5410200"/>
              <a:ext cx="0" cy="809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Блок-схема: перфолента 15"/>
            <p:cNvSpPr/>
            <p:nvPr/>
          </p:nvSpPr>
          <p:spPr>
            <a:xfrm>
              <a:off x="2047597" y="5370116"/>
              <a:ext cx="64293" cy="54769"/>
            </a:xfrm>
            <a:prstGeom prst="flowChartPunchedTap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grpSp>
        <p:nvGrpSpPr>
          <p:cNvPr id="21" name="Группа 20"/>
          <p:cNvGrpSpPr/>
          <p:nvPr/>
        </p:nvGrpSpPr>
        <p:grpSpPr>
          <a:xfrm>
            <a:off x="2658761" y="1575639"/>
            <a:ext cx="64293" cy="121046"/>
            <a:chOff x="2047597" y="5370116"/>
            <a:chExt cx="64293" cy="121046"/>
          </a:xfrm>
        </p:grpSpPr>
        <p:cxnSp>
          <p:nvCxnSpPr>
            <p:cNvPr id="22" name="Прямая соединительная линия 21"/>
            <p:cNvCxnSpPr/>
            <p:nvPr/>
          </p:nvCxnSpPr>
          <p:spPr>
            <a:xfrm>
              <a:off x="2051433" y="5410200"/>
              <a:ext cx="0" cy="809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3" name="Блок-схема: перфолента 22"/>
            <p:cNvSpPr/>
            <p:nvPr/>
          </p:nvSpPr>
          <p:spPr>
            <a:xfrm>
              <a:off x="2047597" y="5370116"/>
              <a:ext cx="64293" cy="54769"/>
            </a:xfrm>
            <a:prstGeom prst="flowChartPunchedTap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grpSp>
        <p:nvGrpSpPr>
          <p:cNvPr id="24" name="Группа 23"/>
          <p:cNvGrpSpPr/>
          <p:nvPr/>
        </p:nvGrpSpPr>
        <p:grpSpPr>
          <a:xfrm>
            <a:off x="2731173" y="1138603"/>
            <a:ext cx="64293" cy="121046"/>
            <a:chOff x="2047597" y="5370116"/>
            <a:chExt cx="64293" cy="121046"/>
          </a:xfrm>
        </p:grpSpPr>
        <p:cxnSp>
          <p:nvCxnSpPr>
            <p:cNvPr id="25" name="Прямая соединительная линия 24"/>
            <p:cNvCxnSpPr/>
            <p:nvPr/>
          </p:nvCxnSpPr>
          <p:spPr>
            <a:xfrm>
              <a:off x="2051433" y="5410200"/>
              <a:ext cx="0" cy="809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6" name="Блок-схема: перфолента 25"/>
            <p:cNvSpPr/>
            <p:nvPr/>
          </p:nvSpPr>
          <p:spPr>
            <a:xfrm>
              <a:off x="2047597" y="5370116"/>
              <a:ext cx="64293" cy="54769"/>
            </a:xfrm>
            <a:prstGeom prst="flowChartPunchedTap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grpSp>
        <p:nvGrpSpPr>
          <p:cNvPr id="27" name="Группа 26"/>
          <p:cNvGrpSpPr/>
          <p:nvPr/>
        </p:nvGrpSpPr>
        <p:grpSpPr>
          <a:xfrm>
            <a:off x="2265599" y="3938106"/>
            <a:ext cx="64293" cy="121046"/>
            <a:chOff x="2047597" y="5370116"/>
            <a:chExt cx="64293" cy="121046"/>
          </a:xfrm>
        </p:grpSpPr>
        <p:cxnSp>
          <p:nvCxnSpPr>
            <p:cNvPr id="28" name="Прямая соединительная линия 27"/>
            <p:cNvCxnSpPr/>
            <p:nvPr/>
          </p:nvCxnSpPr>
          <p:spPr>
            <a:xfrm>
              <a:off x="2051433" y="5410200"/>
              <a:ext cx="0" cy="809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9" name="Блок-схема: перфолента 28"/>
            <p:cNvSpPr/>
            <p:nvPr/>
          </p:nvSpPr>
          <p:spPr>
            <a:xfrm>
              <a:off x="2047597" y="5370116"/>
              <a:ext cx="64293" cy="54769"/>
            </a:xfrm>
            <a:prstGeom prst="flowChartPunchedTap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grpSp>
        <p:nvGrpSpPr>
          <p:cNvPr id="30" name="Группа 29"/>
          <p:cNvGrpSpPr/>
          <p:nvPr/>
        </p:nvGrpSpPr>
        <p:grpSpPr>
          <a:xfrm>
            <a:off x="8463856" y="6167495"/>
            <a:ext cx="64293" cy="121046"/>
            <a:chOff x="2047597" y="5370116"/>
            <a:chExt cx="64293" cy="121046"/>
          </a:xfrm>
        </p:grpSpPr>
        <p:cxnSp>
          <p:nvCxnSpPr>
            <p:cNvPr id="31" name="Прямая соединительная линия 30"/>
            <p:cNvCxnSpPr/>
            <p:nvPr/>
          </p:nvCxnSpPr>
          <p:spPr>
            <a:xfrm>
              <a:off x="2051433" y="5410200"/>
              <a:ext cx="0" cy="80962"/>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2" name="Блок-схема: перфолента 31"/>
            <p:cNvSpPr/>
            <p:nvPr/>
          </p:nvSpPr>
          <p:spPr>
            <a:xfrm>
              <a:off x="2047597" y="5370116"/>
              <a:ext cx="64293" cy="54769"/>
            </a:xfrm>
            <a:prstGeom prst="flowChartPunchedTape">
              <a:avLst/>
            </a:prstGeom>
            <a:solidFill>
              <a:srgbClr val="F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ru-RU"/>
            </a:p>
          </p:txBody>
        </p:sp>
      </p:grpSp>
      <p:sp>
        <p:nvSpPr>
          <p:cNvPr id="33" name="TextBox 32"/>
          <p:cNvSpPr txBox="1"/>
          <p:nvPr/>
        </p:nvSpPr>
        <p:spPr>
          <a:xfrm>
            <a:off x="1290397" y="4064789"/>
            <a:ext cx="875007" cy="400110"/>
          </a:xfrm>
          <a:prstGeom prst="rect">
            <a:avLst/>
          </a:prstGeom>
          <a:noFill/>
        </p:spPr>
        <p:txBody>
          <a:bodyPr wrap="square" rtlCol="0">
            <a:spAutoFit/>
          </a:bodyPr>
          <a:lstStyle/>
          <a:p>
            <a:pPr algn="ctr"/>
            <a:r>
              <a:rPr lang="ru-RU" sz="1000" b="1" dirty="0" smtClean="0"/>
              <a:t>Курсантское</a:t>
            </a:r>
            <a:br>
              <a:rPr lang="ru-RU" sz="1000" b="1" dirty="0" smtClean="0"/>
            </a:br>
            <a:r>
              <a:rPr lang="ru-RU" sz="1000" b="1" dirty="0" smtClean="0"/>
              <a:t>общежитие</a:t>
            </a:r>
            <a:endParaRPr lang="ru-RU" sz="1000" b="1" dirty="0"/>
          </a:p>
        </p:txBody>
      </p:sp>
      <p:sp>
        <p:nvSpPr>
          <p:cNvPr id="34" name="TextBox 33"/>
          <p:cNvSpPr txBox="1"/>
          <p:nvPr/>
        </p:nvSpPr>
        <p:spPr>
          <a:xfrm>
            <a:off x="2738846" y="872830"/>
            <a:ext cx="2985247" cy="400110"/>
          </a:xfrm>
          <a:prstGeom prst="rect">
            <a:avLst/>
          </a:prstGeom>
          <a:noFill/>
        </p:spPr>
        <p:txBody>
          <a:bodyPr wrap="square" rtlCol="0">
            <a:spAutoFit/>
          </a:bodyPr>
          <a:lstStyle/>
          <a:p>
            <a:pPr algn="ctr"/>
            <a:r>
              <a:rPr lang="ru-RU" sz="1000" b="1" dirty="0" smtClean="0"/>
              <a:t>Строительство объектов</a:t>
            </a:r>
          </a:p>
          <a:p>
            <a:pPr algn="ctr"/>
            <a:r>
              <a:rPr lang="ru-RU" sz="1000" b="1" dirty="0" smtClean="0"/>
              <a:t>Краснодарского высшего военного училища</a:t>
            </a:r>
            <a:endParaRPr lang="ru-RU" sz="1000" b="1" dirty="0"/>
          </a:p>
        </p:txBody>
      </p:sp>
      <p:sp>
        <p:nvSpPr>
          <p:cNvPr id="35" name="TextBox 34"/>
          <p:cNvSpPr txBox="1"/>
          <p:nvPr/>
        </p:nvSpPr>
        <p:spPr>
          <a:xfrm>
            <a:off x="1633977" y="2172655"/>
            <a:ext cx="875007" cy="400110"/>
          </a:xfrm>
          <a:prstGeom prst="rect">
            <a:avLst/>
          </a:prstGeom>
          <a:noFill/>
        </p:spPr>
        <p:txBody>
          <a:bodyPr wrap="square" rtlCol="0">
            <a:spAutoFit/>
          </a:bodyPr>
          <a:lstStyle/>
          <a:p>
            <a:pPr algn="ctr"/>
            <a:r>
              <a:rPr lang="ru-RU" sz="1000" b="1" dirty="0" smtClean="0"/>
              <a:t>Курсантское</a:t>
            </a:r>
            <a:br>
              <a:rPr lang="ru-RU" sz="1000" b="1" dirty="0" smtClean="0"/>
            </a:br>
            <a:r>
              <a:rPr lang="ru-RU" sz="1000" b="1" dirty="0" smtClean="0"/>
              <a:t>общежитие</a:t>
            </a:r>
            <a:endParaRPr lang="ru-RU" sz="1000" b="1" dirty="0"/>
          </a:p>
        </p:txBody>
      </p:sp>
      <p:sp>
        <p:nvSpPr>
          <p:cNvPr id="36" name="TextBox 35"/>
          <p:cNvSpPr txBox="1"/>
          <p:nvPr/>
        </p:nvSpPr>
        <p:spPr>
          <a:xfrm>
            <a:off x="7227798" y="6300562"/>
            <a:ext cx="1412231" cy="400110"/>
          </a:xfrm>
          <a:prstGeom prst="rect">
            <a:avLst/>
          </a:prstGeom>
          <a:noFill/>
        </p:spPr>
        <p:txBody>
          <a:bodyPr wrap="square" rtlCol="0">
            <a:spAutoFit/>
          </a:bodyPr>
          <a:lstStyle/>
          <a:p>
            <a:pPr algn="ctr"/>
            <a:r>
              <a:rPr lang="ru-RU" sz="1000" b="1" dirty="0" smtClean="0"/>
              <a:t>База военно-морской</a:t>
            </a:r>
          </a:p>
          <a:p>
            <a:pPr algn="ctr"/>
            <a:r>
              <a:rPr lang="ru-RU" sz="1000" b="1" dirty="0" smtClean="0"/>
              <a:t>подготовки</a:t>
            </a:r>
            <a:endParaRPr lang="ru-RU" sz="1000" b="1" dirty="0"/>
          </a:p>
        </p:txBody>
      </p:sp>
    </p:spTree>
    <p:extLst>
      <p:ext uri="{BB962C8B-B14F-4D97-AF65-F5344CB8AC3E}">
        <p14:creationId xmlns:p14="http://schemas.microsoft.com/office/powerpoint/2010/main" val="368833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7"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20</a:t>
            </a:r>
            <a:endParaRPr lang="ru-RU" b="1" kern="0" dirty="0">
              <a:solidFill>
                <a:srgbClr val="000000"/>
              </a:solidFill>
              <a:cs typeface="Times New Roman" pitchFamily="18" charset="0"/>
            </a:endParaRPr>
          </a:p>
        </p:txBody>
      </p:sp>
      <p:sp>
        <p:nvSpPr>
          <p:cNvPr id="7" name="TextBox 6"/>
          <p:cNvSpPr txBox="1"/>
          <p:nvPr/>
        </p:nvSpPr>
        <p:spPr>
          <a:xfrm>
            <a:off x="136687" y="959744"/>
            <a:ext cx="8870623" cy="5355312"/>
          </a:xfrm>
          <a:prstGeom prst="rect">
            <a:avLst/>
          </a:prstGeom>
          <a:noFill/>
        </p:spPr>
        <p:txBody>
          <a:bodyPr wrap="square">
            <a:spAutoFit/>
          </a:bodyPr>
          <a:lstStyle/>
          <a:p>
            <a:pPr algn="ctr">
              <a:defRPr/>
            </a:pPr>
            <a:r>
              <a:rPr lang="ru-RU" b="1" dirty="0"/>
              <a:t>Определение категории профессиональной пригодности кандидатов</a:t>
            </a:r>
          </a:p>
          <a:p>
            <a:pPr indent="442913" algn="just">
              <a:defRPr/>
            </a:pPr>
            <a:endParaRPr lang="ru-RU" dirty="0"/>
          </a:p>
          <a:p>
            <a:pPr indent="442913" algn="just">
              <a:defRPr/>
            </a:pPr>
            <a:r>
              <a:rPr lang="ru-RU" dirty="0" smtClean="0"/>
              <a:t>Определение </a:t>
            </a:r>
            <a:r>
              <a:rPr lang="ru-RU" dirty="0"/>
              <a:t>категории профессиональной пригодности кандидатов осуществляется с использованием </a:t>
            </a:r>
            <a:r>
              <a:rPr lang="ru-RU" dirty="0" smtClean="0"/>
              <a:t>методов:</a:t>
            </a:r>
          </a:p>
          <a:p>
            <a:pPr marL="285750" indent="163513" algn="just">
              <a:buFont typeface="Wingdings" panose="05000000000000000000" pitchFamily="2" charset="2"/>
              <a:buChar char="Ø"/>
              <a:defRPr/>
            </a:pPr>
            <a:r>
              <a:rPr lang="ru-RU" dirty="0" smtClean="0"/>
              <a:t> с</a:t>
            </a:r>
            <a:r>
              <a:rPr lang="ru-RU" dirty="0" smtClean="0">
                <a:latin typeface="+mn-lt"/>
              </a:rPr>
              <a:t>оциально-психологического изучения;</a:t>
            </a:r>
          </a:p>
          <a:p>
            <a:pPr marL="285750" indent="163513" algn="just">
              <a:buFont typeface="Wingdings" panose="05000000000000000000" pitchFamily="2" charset="2"/>
              <a:buChar char="Ø"/>
              <a:defRPr/>
            </a:pPr>
            <a:r>
              <a:rPr lang="ru-RU" dirty="0" smtClean="0"/>
              <a:t> психологического обследования.</a:t>
            </a:r>
          </a:p>
          <a:p>
            <a:pPr marL="285750" indent="163513" algn="just">
              <a:buFont typeface="Wingdings" panose="05000000000000000000" pitchFamily="2" charset="2"/>
              <a:buChar char="Ø"/>
              <a:defRPr/>
            </a:pPr>
            <a:endParaRPr lang="ru-RU" dirty="0"/>
          </a:p>
          <a:p>
            <a:pPr indent="449263" algn="just"/>
            <a:r>
              <a:rPr lang="ru-RU" dirty="0"/>
              <a:t>По результатам социально-психологического изучения </a:t>
            </a:r>
            <a:r>
              <a:rPr lang="ru-RU" dirty="0" smtClean="0"/>
              <a:t>и </a:t>
            </a:r>
            <a:r>
              <a:rPr lang="ru-RU" dirty="0"/>
              <a:t>психологического обследования выносится одно из следующих заключений </a:t>
            </a:r>
            <a:r>
              <a:rPr lang="ru-RU" dirty="0" smtClean="0"/>
              <a:t>о </a:t>
            </a:r>
            <a:r>
              <a:rPr lang="ru-RU" dirty="0"/>
              <a:t>профессиональной пригодности к обучению в училище:</a:t>
            </a:r>
          </a:p>
          <a:p>
            <a:pPr indent="449263" algn="just"/>
            <a:r>
              <a:rPr lang="ru-RU" b="1" dirty="0"/>
              <a:t>«рекомендуется в первую очередь»</a:t>
            </a:r>
            <a:r>
              <a:rPr lang="ru-RU" dirty="0"/>
              <a:t> - первая категория профессиональной пригодности;</a:t>
            </a:r>
          </a:p>
          <a:p>
            <a:pPr indent="449263" algn="just"/>
            <a:r>
              <a:rPr lang="ru-RU" b="1" dirty="0"/>
              <a:t>«рекомендуется»</a:t>
            </a:r>
            <a:r>
              <a:rPr lang="ru-RU" dirty="0"/>
              <a:t> - вторая категория профессиональной пригодности;</a:t>
            </a:r>
          </a:p>
          <a:p>
            <a:pPr indent="449263" algn="just"/>
            <a:r>
              <a:rPr lang="ru-RU" b="1" dirty="0"/>
              <a:t>«рекомендуется условно»</a:t>
            </a:r>
            <a:r>
              <a:rPr lang="ru-RU" dirty="0"/>
              <a:t> - третья категория профессиональной пригодности;</a:t>
            </a:r>
          </a:p>
          <a:p>
            <a:pPr indent="449263" algn="just"/>
            <a:r>
              <a:rPr lang="ru-RU" b="1" dirty="0"/>
              <a:t>«не рекомендуется»</a:t>
            </a:r>
            <a:r>
              <a:rPr lang="ru-RU" dirty="0"/>
              <a:t> - четвертая категория профессиональной пригодности.</a:t>
            </a:r>
          </a:p>
          <a:p>
            <a:pPr indent="449263" algn="just"/>
            <a:endParaRPr lang="ru-RU" dirty="0" smtClean="0"/>
          </a:p>
          <a:p>
            <a:pPr indent="449263" algn="just"/>
            <a:r>
              <a:rPr lang="ru-RU" dirty="0" smtClean="0"/>
              <a:t>Кандидаты</a:t>
            </a:r>
            <a:r>
              <a:rPr lang="ru-RU" dirty="0"/>
              <a:t>, отнесенные к четвертой категории профессиональной пригодности, считаются не прошедшим профессиональный отбор </a:t>
            </a:r>
            <a:r>
              <a:rPr lang="ru-RU" dirty="0" smtClean="0"/>
              <a:t>и </a:t>
            </a:r>
            <a:r>
              <a:rPr lang="ru-RU" b="1" dirty="0"/>
              <a:t>не допускаются </a:t>
            </a:r>
            <a:r>
              <a:rPr lang="ru-RU" dirty="0"/>
              <a:t>к дальнейшему его прохождению</a:t>
            </a:r>
            <a:r>
              <a:rPr lang="ru-RU" dirty="0" smtClean="0"/>
              <a:t>.</a:t>
            </a:r>
            <a:endParaRPr lang="ru-RU" dirty="0"/>
          </a:p>
        </p:txBody>
      </p:sp>
    </p:spTree>
    <p:extLst>
      <p:ext uri="{BB962C8B-B14F-4D97-AF65-F5344CB8AC3E}">
        <p14:creationId xmlns:p14="http://schemas.microsoft.com/office/powerpoint/2010/main" val="4890697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7"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21</a:t>
            </a:r>
            <a:endParaRPr lang="ru-RU" b="1" kern="0" dirty="0">
              <a:solidFill>
                <a:srgbClr val="000000"/>
              </a:solidFill>
              <a:cs typeface="Times New Roman" pitchFamily="18" charset="0"/>
            </a:endParaRPr>
          </a:p>
        </p:txBody>
      </p:sp>
      <p:sp>
        <p:nvSpPr>
          <p:cNvPr id="6" name="TextBox 5"/>
          <p:cNvSpPr txBox="1"/>
          <p:nvPr/>
        </p:nvSpPr>
        <p:spPr>
          <a:xfrm>
            <a:off x="216816" y="949496"/>
            <a:ext cx="8766928" cy="5632311"/>
          </a:xfrm>
          <a:prstGeom prst="rect">
            <a:avLst/>
          </a:prstGeom>
          <a:noFill/>
        </p:spPr>
        <p:txBody>
          <a:bodyPr wrap="square">
            <a:spAutoFit/>
          </a:bodyPr>
          <a:lstStyle/>
          <a:p>
            <a:pPr algn="ctr">
              <a:defRPr/>
            </a:pPr>
            <a:r>
              <a:rPr lang="ru-RU" b="1" dirty="0"/>
              <a:t>Оценка уровня общеобразовательной подготовленности кандидатов </a:t>
            </a:r>
          </a:p>
          <a:p>
            <a:pPr indent="442913" algn="just">
              <a:defRPr/>
            </a:pPr>
            <a:endParaRPr lang="ru-RU" dirty="0" smtClean="0"/>
          </a:p>
          <a:p>
            <a:pPr indent="442913" algn="just">
              <a:defRPr/>
            </a:pPr>
            <a:r>
              <a:rPr lang="ru-RU" b="1" dirty="0" smtClean="0"/>
              <a:t>Проводится </a:t>
            </a:r>
            <a:r>
              <a:rPr lang="ru-RU" b="1" dirty="0"/>
              <a:t>по результатам единого государственного экзамена </a:t>
            </a:r>
            <a:r>
              <a:rPr lang="ru-RU" dirty="0"/>
              <a:t>(далее – ЕГЭ), </a:t>
            </a:r>
            <a:r>
              <a:rPr lang="ru-RU" dirty="0" smtClean="0"/>
              <a:t/>
            </a:r>
            <a:br>
              <a:rPr lang="ru-RU" dirty="0" smtClean="0"/>
            </a:br>
            <a:r>
              <a:rPr lang="ru-RU" dirty="0" smtClean="0"/>
              <a:t>а </a:t>
            </a:r>
            <a:r>
              <a:rPr lang="ru-RU" dirty="0"/>
              <a:t>также для отдельных категорий поступающих – по выбору кандидатов: на основании результатов ЕГЭ и (или) по результатам вступительных испытаний, проводимых училищем самостоятельно. </a:t>
            </a:r>
            <a:endParaRPr lang="ru-RU" dirty="0" smtClean="0"/>
          </a:p>
          <a:p>
            <a:pPr indent="442913" algn="just">
              <a:defRPr/>
            </a:pPr>
            <a:r>
              <a:rPr lang="ru-RU" dirty="0" smtClean="0"/>
              <a:t>Вступительные испытания, проводимые училищем самостоятельно, имеют право сдавать:</a:t>
            </a:r>
            <a:endParaRPr lang="ru-RU" dirty="0"/>
          </a:p>
          <a:p>
            <a:pPr indent="442913" algn="just">
              <a:defRPr/>
            </a:pPr>
            <a:r>
              <a:rPr lang="ru-RU" dirty="0" smtClean="0"/>
              <a:t>1) лица</a:t>
            </a:r>
            <a:r>
              <a:rPr lang="ru-RU" dirty="0"/>
              <a:t>, поступающие на обучение на базе среднего профессионального образования;</a:t>
            </a:r>
          </a:p>
          <a:p>
            <a:pPr indent="442913" algn="just">
              <a:defRPr/>
            </a:pPr>
            <a:r>
              <a:rPr lang="ru-RU" dirty="0" smtClean="0"/>
              <a:t>2) лица</a:t>
            </a:r>
            <a:r>
              <a:rPr lang="ru-RU" dirty="0"/>
              <a:t>, которые в текущем или предшествующем календарном году получили документ о среднем общем образовании и прошли государственную итоговую аттестацию по образовательной программе среднего общего образования в форме государственного выпускного экзамена по одному или нескольким предметам;</a:t>
            </a:r>
          </a:p>
          <a:p>
            <a:pPr indent="442913" algn="just">
              <a:defRPr/>
            </a:pPr>
            <a:r>
              <a:rPr lang="ru-RU" dirty="0" smtClean="0"/>
              <a:t>3) лица</a:t>
            </a:r>
            <a:r>
              <a:rPr lang="ru-RU" dirty="0"/>
              <a:t>, которые получили документ о среднем общем образовании </a:t>
            </a:r>
            <a:r>
              <a:rPr lang="ru-RU" dirty="0" smtClean="0"/>
              <a:t/>
            </a:r>
            <a:br>
              <a:rPr lang="ru-RU" dirty="0" smtClean="0"/>
            </a:br>
            <a:r>
              <a:rPr lang="ru-RU" dirty="0" smtClean="0"/>
              <a:t>в </a:t>
            </a:r>
            <a:r>
              <a:rPr lang="ru-RU" dirty="0"/>
              <a:t>иностранной организации.</a:t>
            </a:r>
          </a:p>
          <a:p>
            <a:pPr indent="442913" algn="just">
              <a:defRPr/>
            </a:pPr>
            <a:endParaRPr lang="ru-RU" dirty="0"/>
          </a:p>
          <a:p>
            <a:pPr indent="442913" algn="just">
              <a:defRPr/>
            </a:pPr>
            <a:r>
              <a:rPr lang="ru-RU" b="1" dirty="0"/>
              <a:t>Результаты ЕГЭ действительны в течение 4-х лет</a:t>
            </a:r>
            <a:r>
              <a:rPr lang="ru-RU" dirty="0"/>
              <a:t> с момента сдачи </a:t>
            </a:r>
            <a:br>
              <a:rPr lang="ru-RU" dirty="0"/>
            </a:br>
            <a:r>
              <a:rPr lang="ru-RU" dirty="0"/>
              <a:t>(</a:t>
            </a:r>
            <a:r>
              <a:rPr lang="ru-RU" i="1" dirty="0"/>
              <a:t>для поступающих в училище в </a:t>
            </a:r>
            <a:r>
              <a:rPr lang="ru-RU" i="1" dirty="0" smtClean="0"/>
              <a:t>2022 </a:t>
            </a:r>
            <a:r>
              <a:rPr lang="ru-RU" i="1" dirty="0"/>
              <a:t>году, результаты ЕГЭ будут действительны </a:t>
            </a:r>
            <a:r>
              <a:rPr lang="ru-RU" i="1" dirty="0" smtClean="0"/>
              <a:t/>
            </a:r>
            <a:br>
              <a:rPr lang="ru-RU" i="1" dirty="0" smtClean="0"/>
            </a:br>
            <a:r>
              <a:rPr lang="ru-RU" i="1" dirty="0" smtClean="0"/>
              <a:t>с 2018 </a:t>
            </a:r>
            <a:r>
              <a:rPr lang="ru-RU" i="1" dirty="0"/>
              <a:t>по </a:t>
            </a:r>
            <a:r>
              <a:rPr lang="ru-RU" i="1" dirty="0" smtClean="0"/>
              <a:t>2022 год включительно</a:t>
            </a:r>
            <a:r>
              <a:rPr lang="ru-RU" dirty="0" smtClean="0"/>
              <a:t>).</a:t>
            </a:r>
            <a:endParaRPr lang="ru-RU" dirty="0"/>
          </a:p>
        </p:txBody>
      </p:sp>
    </p:spTree>
    <p:extLst>
      <p:ext uri="{BB962C8B-B14F-4D97-AF65-F5344CB8AC3E}">
        <p14:creationId xmlns:p14="http://schemas.microsoft.com/office/powerpoint/2010/main" val="826460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7"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22</a:t>
            </a:r>
            <a:endParaRPr lang="ru-RU" b="1" kern="0" dirty="0">
              <a:solidFill>
                <a:srgbClr val="000000"/>
              </a:solidFill>
              <a:cs typeface="Times New Roman" pitchFamily="18" charset="0"/>
            </a:endParaRPr>
          </a:p>
        </p:txBody>
      </p:sp>
      <p:sp>
        <p:nvSpPr>
          <p:cNvPr id="6" name="TextBox 5"/>
          <p:cNvSpPr txBox="1"/>
          <p:nvPr/>
        </p:nvSpPr>
        <p:spPr>
          <a:xfrm>
            <a:off x="216816" y="891305"/>
            <a:ext cx="8766928" cy="646331"/>
          </a:xfrm>
          <a:prstGeom prst="rect">
            <a:avLst/>
          </a:prstGeom>
          <a:noFill/>
        </p:spPr>
        <p:txBody>
          <a:bodyPr wrap="square">
            <a:spAutoFit/>
          </a:bodyPr>
          <a:lstStyle/>
          <a:p>
            <a:pPr indent="449263" algn="just"/>
            <a:r>
              <a:rPr lang="ru-RU" dirty="0" smtClean="0"/>
              <a:t>Для </a:t>
            </a:r>
            <a:r>
              <a:rPr lang="ru-RU" dirty="0"/>
              <a:t>участия в ЕГЭ необходимо </a:t>
            </a:r>
            <a:r>
              <a:rPr lang="ru-RU" b="1" dirty="0">
                <a:solidFill>
                  <a:srgbClr val="FF0000"/>
                </a:solidFill>
              </a:rPr>
              <a:t>до 1 февраля </a:t>
            </a:r>
            <a:r>
              <a:rPr lang="ru-RU" dirty="0"/>
              <a:t>подать заявление с перечнем конкретных предметов, которые предполагается </a:t>
            </a:r>
            <a:r>
              <a:rPr lang="ru-RU" dirty="0" smtClean="0"/>
              <a:t>сдавать:</a:t>
            </a:r>
            <a:endParaRPr lang="ru-RU" dirty="0"/>
          </a:p>
        </p:txBody>
      </p:sp>
      <p:graphicFrame>
        <p:nvGraphicFramePr>
          <p:cNvPr id="3" name="Таблица 2"/>
          <p:cNvGraphicFramePr>
            <a:graphicFrameLocks noGrp="1"/>
          </p:cNvGraphicFramePr>
          <p:nvPr>
            <p:extLst>
              <p:ext uri="{D42A27DB-BD31-4B8C-83A1-F6EECF244321}">
                <p14:modId xmlns:p14="http://schemas.microsoft.com/office/powerpoint/2010/main" val="1231493613"/>
              </p:ext>
            </p:extLst>
          </p:nvPr>
        </p:nvGraphicFramePr>
        <p:xfrm>
          <a:off x="292232" y="1521010"/>
          <a:ext cx="8691512" cy="1711960"/>
        </p:xfrm>
        <a:graphic>
          <a:graphicData uri="http://schemas.openxmlformats.org/drawingml/2006/table">
            <a:tbl>
              <a:tblPr firstRow="1" bandRow="1">
                <a:tableStyleId>{5C22544A-7EE6-4342-B048-85BDC9FD1C3A}</a:tableStyleId>
              </a:tblPr>
              <a:tblGrid>
                <a:gridCol w="4091233"/>
                <a:gridCol w="4600279"/>
              </a:tblGrid>
              <a:tr h="370840">
                <a:tc>
                  <a:txBody>
                    <a:bodyPr/>
                    <a:lstStyle/>
                    <a:p>
                      <a:pPr algn="ctr"/>
                      <a:r>
                        <a:rPr lang="ru-RU" sz="1600" dirty="0" smtClean="0">
                          <a:solidFill>
                            <a:schemeClr val="tx1"/>
                          </a:solidFill>
                        </a:rPr>
                        <a:t>Категория граждан</a:t>
                      </a:r>
                      <a:endParaRPr lang="ru-RU" sz="1600" dirty="0">
                        <a:solidFill>
                          <a:schemeClr val="tx1"/>
                        </a:solidFill>
                      </a:endParaRPr>
                    </a:p>
                  </a:txBody>
                  <a:tcPr anchor="ctr"/>
                </a:tc>
                <a:tc>
                  <a:txBody>
                    <a:bodyPr/>
                    <a:lstStyle/>
                    <a:p>
                      <a:pPr algn="ctr"/>
                      <a:r>
                        <a:rPr lang="ru-RU" sz="1600" dirty="0" smtClean="0">
                          <a:solidFill>
                            <a:schemeClr val="tx1"/>
                          </a:solidFill>
                        </a:rPr>
                        <a:t>Места подачи заявлений на сдачу ЕГЭ</a:t>
                      </a:r>
                      <a:endParaRPr lang="ru-RU" sz="1600" dirty="0">
                        <a:solidFill>
                          <a:schemeClr val="tx1"/>
                        </a:solidFill>
                      </a:endParaRPr>
                    </a:p>
                  </a:txBody>
                  <a:tcPr anchor="ctr"/>
                </a:tc>
              </a:tr>
              <a:tr h="202955">
                <a:tc>
                  <a:txBody>
                    <a:bodyPr/>
                    <a:lstStyle/>
                    <a:p>
                      <a:pPr algn="ctr"/>
                      <a:r>
                        <a:rPr lang="ru-RU" sz="1400" dirty="0" smtClean="0">
                          <a:solidFill>
                            <a:schemeClr val="tx1"/>
                          </a:solidFill>
                        </a:rPr>
                        <a:t>выпускники текущего года</a:t>
                      </a:r>
                      <a:endParaRPr lang="ru-RU" sz="1400" dirty="0">
                        <a:solidFill>
                          <a:schemeClr val="tx1"/>
                        </a:solidFill>
                      </a:endParaRPr>
                    </a:p>
                  </a:txBody>
                  <a:tcPr anchor="ctr"/>
                </a:tc>
                <a:tc>
                  <a:txBody>
                    <a:bodyPr/>
                    <a:lstStyle/>
                    <a:p>
                      <a:pPr algn="ctr"/>
                      <a:r>
                        <a:rPr lang="ru-RU" sz="1400" dirty="0" smtClean="0">
                          <a:solidFill>
                            <a:schemeClr val="tx1"/>
                          </a:solidFill>
                        </a:rPr>
                        <a:t>в администрацию</a:t>
                      </a:r>
                      <a:r>
                        <a:rPr lang="ru-RU" sz="1400" baseline="0" dirty="0" smtClean="0">
                          <a:solidFill>
                            <a:schemeClr val="tx1"/>
                          </a:solidFill>
                        </a:rPr>
                        <a:t> своего образовательного учреждения</a:t>
                      </a:r>
                      <a:endParaRPr lang="ru-RU" sz="1400" dirty="0">
                        <a:solidFill>
                          <a:schemeClr val="tx1"/>
                        </a:solidFill>
                      </a:endParaRPr>
                    </a:p>
                  </a:txBody>
                  <a:tcPr anchor="ctr"/>
                </a:tc>
              </a:tr>
              <a:tr h="338730">
                <a:tc>
                  <a:txBody>
                    <a:bodyPr/>
                    <a:lstStyle/>
                    <a:p>
                      <a:pPr algn="ctr"/>
                      <a:r>
                        <a:rPr lang="ru-RU" sz="1400" dirty="0" smtClean="0">
                          <a:solidFill>
                            <a:schemeClr val="tx1"/>
                          </a:solidFill>
                        </a:rPr>
                        <a:t>выпускники прошлых лет, учащиеся и выпускники среднего профессионального образования</a:t>
                      </a:r>
                      <a:endParaRPr lang="ru-RU" sz="1400" dirty="0">
                        <a:solidFill>
                          <a:schemeClr val="tx1"/>
                        </a:solidFill>
                      </a:endParaRPr>
                    </a:p>
                  </a:txBody>
                  <a:tcPr anchor="ctr"/>
                </a:tc>
                <a:tc>
                  <a:txBody>
                    <a:bodyPr/>
                    <a:lstStyle/>
                    <a:p>
                      <a:pPr algn="ctr"/>
                      <a:r>
                        <a:rPr lang="ru-RU" sz="1400" dirty="0" smtClean="0">
                          <a:solidFill>
                            <a:schemeClr val="tx1"/>
                          </a:solidFill>
                        </a:rPr>
                        <a:t>в места регистрации на ЕГЭ по месту проживания</a:t>
                      </a:r>
                      <a:endParaRPr lang="ru-RU" sz="1400" dirty="0">
                        <a:solidFill>
                          <a:schemeClr val="tx1"/>
                        </a:solidFill>
                      </a:endParaRPr>
                    </a:p>
                  </a:txBody>
                  <a:tcPr anchor="ctr"/>
                </a:tc>
              </a:tr>
              <a:tr h="370840">
                <a:tc>
                  <a:txBody>
                    <a:bodyPr/>
                    <a:lstStyle/>
                    <a:p>
                      <a:pPr algn="ctr"/>
                      <a:r>
                        <a:rPr lang="ru-RU" sz="1400" dirty="0" smtClean="0">
                          <a:solidFill>
                            <a:schemeClr val="tx1"/>
                          </a:solidFill>
                        </a:rPr>
                        <a:t>военнослужащие, проходящие военную службу </a:t>
                      </a:r>
                      <a:br>
                        <a:rPr lang="ru-RU" sz="1400" dirty="0" smtClean="0">
                          <a:solidFill>
                            <a:schemeClr val="tx1"/>
                          </a:solidFill>
                        </a:rPr>
                      </a:br>
                      <a:r>
                        <a:rPr lang="ru-RU" sz="1400" dirty="0" smtClean="0">
                          <a:solidFill>
                            <a:schemeClr val="tx1"/>
                          </a:solidFill>
                        </a:rPr>
                        <a:t>по призыву (</a:t>
                      </a:r>
                      <a:r>
                        <a:rPr lang="ru-RU" sz="1400" i="1" dirty="0" smtClean="0">
                          <a:solidFill>
                            <a:schemeClr val="tx1"/>
                          </a:solidFill>
                        </a:rPr>
                        <a:t>или по контракту</a:t>
                      </a:r>
                      <a:r>
                        <a:rPr lang="ru-RU" sz="1400" dirty="0" smtClean="0">
                          <a:solidFill>
                            <a:schemeClr val="tx1"/>
                          </a:solidFill>
                        </a:rPr>
                        <a:t>)</a:t>
                      </a:r>
                      <a:endParaRPr lang="ru-RU" sz="1400" dirty="0">
                        <a:solidFill>
                          <a:schemeClr val="tx1"/>
                        </a:solidFill>
                      </a:endParaRPr>
                    </a:p>
                  </a:txBody>
                  <a:tcPr anchor="ctr"/>
                </a:tc>
                <a:tc>
                  <a:txBody>
                    <a:bodyPr/>
                    <a:lstStyle/>
                    <a:p>
                      <a:pPr algn="ctr"/>
                      <a:r>
                        <a:rPr lang="ru-RU" sz="1400" dirty="0" smtClean="0">
                          <a:solidFill>
                            <a:schemeClr val="tx1"/>
                          </a:solidFill>
                        </a:rPr>
                        <a:t>в места регистрации на ЕГЭ по месту</a:t>
                      </a:r>
                      <a:r>
                        <a:rPr lang="ru-RU" sz="1400" baseline="0" dirty="0" smtClean="0">
                          <a:solidFill>
                            <a:schemeClr val="tx1"/>
                          </a:solidFill>
                        </a:rPr>
                        <a:t> военной службы (или месту дислокации училища)</a:t>
                      </a:r>
                      <a:endParaRPr lang="ru-RU" sz="1400" dirty="0">
                        <a:solidFill>
                          <a:schemeClr val="tx1"/>
                        </a:solidFill>
                      </a:endParaRPr>
                    </a:p>
                  </a:txBody>
                  <a:tcPr anchor="ctr"/>
                </a:tc>
              </a:tr>
            </a:tbl>
          </a:graphicData>
        </a:graphic>
      </p:graphicFrame>
      <p:sp>
        <p:nvSpPr>
          <p:cNvPr id="7" name="TextBox 6"/>
          <p:cNvSpPr txBox="1"/>
          <p:nvPr/>
        </p:nvSpPr>
        <p:spPr>
          <a:xfrm>
            <a:off x="293945" y="3183977"/>
            <a:ext cx="8689799" cy="3693319"/>
          </a:xfrm>
          <a:prstGeom prst="rect">
            <a:avLst/>
          </a:prstGeom>
          <a:noFill/>
        </p:spPr>
        <p:txBody>
          <a:bodyPr wrap="square">
            <a:spAutoFit/>
          </a:bodyPr>
          <a:lstStyle/>
          <a:p>
            <a:pPr indent="449263" algn="just"/>
            <a:r>
              <a:rPr lang="ru-RU" dirty="0" smtClean="0"/>
              <a:t>Минимальное </a:t>
            </a:r>
            <a:r>
              <a:rPr lang="ru-RU" dirty="0"/>
              <a:t>количество баллов ЕГЭ (вступительного испытания, проводимого училищем самостоятельно) по общеобразовательным предметам по специальности 56.05.06 Защита информации на объектах информатизации военного назначения, подтверждающее успешное прохождение вступительного испытания по оценке уровня общеобразовательной подготовленности утверждено приказом Министра обороны Российской Федерации:</a:t>
            </a:r>
          </a:p>
          <a:p>
            <a:pPr indent="442913" algn="just">
              <a:defRPr/>
            </a:pPr>
            <a:r>
              <a:rPr lang="ru-RU" b="1" dirty="0" smtClean="0">
                <a:solidFill>
                  <a:srgbClr val="FF0000"/>
                </a:solidFill>
              </a:rPr>
              <a:t>Русский язык</a:t>
            </a:r>
            <a:r>
              <a:rPr lang="ru-RU" b="1" dirty="0"/>
              <a:t>	</a:t>
            </a:r>
            <a:r>
              <a:rPr lang="ru-RU" b="1" dirty="0" smtClean="0"/>
              <a:t>		- </a:t>
            </a:r>
            <a:r>
              <a:rPr lang="ru-RU" b="1" dirty="0" smtClean="0">
                <a:solidFill>
                  <a:srgbClr val="0070C0"/>
                </a:solidFill>
              </a:rPr>
              <a:t>50 </a:t>
            </a:r>
            <a:r>
              <a:rPr lang="ru-RU" b="1" dirty="0">
                <a:solidFill>
                  <a:srgbClr val="0070C0"/>
                </a:solidFill>
              </a:rPr>
              <a:t>баллов</a:t>
            </a:r>
            <a:r>
              <a:rPr lang="ru-RU" b="1" dirty="0"/>
              <a:t>;</a:t>
            </a:r>
          </a:p>
          <a:p>
            <a:pPr indent="442913" algn="just">
              <a:defRPr/>
            </a:pPr>
            <a:r>
              <a:rPr lang="ru-RU" b="1" dirty="0" smtClean="0">
                <a:solidFill>
                  <a:srgbClr val="FF0000"/>
                </a:solidFill>
              </a:rPr>
              <a:t>Математика </a:t>
            </a:r>
            <a:r>
              <a:rPr lang="ru-RU" i="1" dirty="0" smtClean="0">
                <a:solidFill>
                  <a:srgbClr val="FF0000"/>
                </a:solidFill>
              </a:rPr>
              <a:t>(профильная)</a:t>
            </a:r>
            <a:r>
              <a:rPr lang="ru-RU" b="1" dirty="0"/>
              <a:t>	</a:t>
            </a:r>
            <a:r>
              <a:rPr lang="ru-RU" b="1" dirty="0" smtClean="0"/>
              <a:t>- </a:t>
            </a:r>
            <a:r>
              <a:rPr lang="ru-RU" b="1" dirty="0" smtClean="0">
                <a:solidFill>
                  <a:srgbClr val="0070C0"/>
                </a:solidFill>
              </a:rPr>
              <a:t>39 баллов</a:t>
            </a:r>
            <a:r>
              <a:rPr lang="ru-RU" b="1" dirty="0" smtClean="0"/>
              <a:t>;</a:t>
            </a:r>
            <a:endParaRPr lang="ru-RU" b="1" dirty="0"/>
          </a:p>
          <a:p>
            <a:pPr indent="442913" algn="just">
              <a:defRPr/>
            </a:pPr>
            <a:r>
              <a:rPr lang="ru-RU" b="1" dirty="0" smtClean="0">
                <a:solidFill>
                  <a:srgbClr val="FF0000"/>
                </a:solidFill>
              </a:rPr>
              <a:t>Физика</a:t>
            </a:r>
            <a:r>
              <a:rPr lang="ru-RU" b="1" dirty="0"/>
              <a:t>	</a:t>
            </a:r>
            <a:r>
              <a:rPr lang="ru-RU" b="1" dirty="0" smtClean="0"/>
              <a:t>		- </a:t>
            </a:r>
            <a:r>
              <a:rPr lang="ru-RU" b="1" dirty="0" smtClean="0">
                <a:solidFill>
                  <a:srgbClr val="0070C0"/>
                </a:solidFill>
              </a:rPr>
              <a:t>41 балл</a:t>
            </a:r>
            <a:r>
              <a:rPr lang="ru-RU" b="1" dirty="0" smtClean="0"/>
              <a:t>.</a:t>
            </a:r>
            <a:endParaRPr lang="ru-RU" b="1" dirty="0"/>
          </a:p>
          <a:p>
            <a:pPr indent="442913" algn="just">
              <a:defRPr/>
            </a:pPr>
            <a:endParaRPr lang="ru-RU" dirty="0" smtClean="0"/>
          </a:p>
          <a:p>
            <a:pPr indent="442913" algn="just">
              <a:defRPr/>
            </a:pPr>
            <a:r>
              <a:rPr lang="ru-RU" dirty="0" smtClean="0"/>
              <a:t>В </a:t>
            </a:r>
            <a:r>
              <a:rPr lang="ru-RU" dirty="0"/>
              <a:t>случае </a:t>
            </a:r>
            <a:r>
              <a:rPr lang="ru-RU" dirty="0" err="1"/>
              <a:t>непреодоления</a:t>
            </a:r>
            <a:r>
              <a:rPr lang="ru-RU" dirty="0"/>
              <a:t> по одному из предметов минимального </a:t>
            </a:r>
            <a:r>
              <a:rPr lang="ru-RU" dirty="0" smtClean="0"/>
              <a:t>порога баллов </a:t>
            </a:r>
            <a:r>
              <a:rPr lang="ru-RU" dirty="0"/>
              <a:t>кандидат признается не прошедшим профессиональный отбор и </a:t>
            </a:r>
            <a:r>
              <a:rPr lang="ru-RU" b="1" dirty="0"/>
              <a:t>не допускается </a:t>
            </a:r>
            <a:r>
              <a:rPr lang="ru-RU" dirty="0" smtClean="0"/>
              <a:t/>
            </a:r>
            <a:br>
              <a:rPr lang="ru-RU" dirty="0" smtClean="0"/>
            </a:br>
            <a:r>
              <a:rPr lang="ru-RU" dirty="0" smtClean="0"/>
              <a:t>к </a:t>
            </a:r>
            <a:r>
              <a:rPr lang="ru-RU" dirty="0"/>
              <a:t>дальнейшему его прохождению.</a:t>
            </a:r>
          </a:p>
        </p:txBody>
      </p:sp>
    </p:spTree>
    <p:extLst>
      <p:ext uri="{BB962C8B-B14F-4D97-AF65-F5344CB8AC3E}">
        <p14:creationId xmlns:p14="http://schemas.microsoft.com/office/powerpoint/2010/main" val="12133371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7"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23</a:t>
            </a:r>
            <a:endParaRPr lang="ru-RU" b="1" kern="0" dirty="0">
              <a:solidFill>
                <a:srgbClr val="000000"/>
              </a:solidFill>
              <a:cs typeface="Times New Roman" pitchFamily="18" charset="0"/>
            </a:endParaRPr>
          </a:p>
        </p:txBody>
      </p:sp>
      <p:sp>
        <p:nvSpPr>
          <p:cNvPr id="6" name="TextBox 5"/>
          <p:cNvSpPr txBox="1"/>
          <p:nvPr/>
        </p:nvSpPr>
        <p:spPr>
          <a:xfrm>
            <a:off x="205953" y="913341"/>
            <a:ext cx="8766928" cy="5909310"/>
          </a:xfrm>
          <a:prstGeom prst="rect">
            <a:avLst/>
          </a:prstGeom>
          <a:noFill/>
        </p:spPr>
        <p:txBody>
          <a:bodyPr wrap="square">
            <a:spAutoFit/>
          </a:bodyPr>
          <a:lstStyle/>
          <a:p>
            <a:pPr algn="ctr"/>
            <a:r>
              <a:rPr lang="ru-RU" b="1" dirty="0"/>
              <a:t>Оценка уровня </a:t>
            </a:r>
            <a:r>
              <a:rPr lang="ru-RU" b="1" dirty="0" smtClean="0"/>
              <a:t>профессиональной подготовленности </a:t>
            </a:r>
            <a:r>
              <a:rPr lang="ru-RU" b="1" dirty="0"/>
              <a:t>кандидатов </a:t>
            </a:r>
          </a:p>
          <a:p>
            <a:pPr indent="449263" algn="just"/>
            <a:endParaRPr lang="ru-RU" dirty="0"/>
          </a:p>
          <a:p>
            <a:pPr indent="449263" algn="just"/>
            <a:r>
              <a:rPr lang="ru-RU" dirty="0" smtClean="0"/>
              <a:t>Для поступающих на обучение по </a:t>
            </a:r>
            <a:r>
              <a:rPr lang="ru-RU" dirty="0"/>
              <a:t>специальности 56.05.06 Защита информации </a:t>
            </a:r>
            <a:r>
              <a:rPr lang="ru-RU" dirty="0" smtClean="0"/>
              <a:t/>
            </a:r>
            <a:br>
              <a:rPr lang="ru-RU" dirty="0" smtClean="0"/>
            </a:br>
            <a:r>
              <a:rPr lang="ru-RU" dirty="0" smtClean="0"/>
              <a:t>на </a:t>
            </a:r>
            <a:r>
              <a:rPr lang="ru-RU" dirty="0"/>
              <a:t>объектах информатизации военного </a:t>
            </a:r>
            <a:r>
              <a:rPr lang="ru-RU" dirty="0" smtClean="0"/>
              <a:t>назначения</a:t>
            </a:r>
            <a:r>
              <a:rPr lang="ru-RU" dirty="0"/>
              <a:t> </a:t>
            </a:r>
            <a:r>
              <a:rPr lang="ru-RU" b="1" dirty="0" smtClean="0"/>
              <a:t>проводится дополнительное вступительное испытание</a:t>
            </a:r>
            <a:r>
              <a:rPr lang="ru-RU" dirty="0" smtClean="0"/>
              <a:t>.</a:t>
            </a:r>
            <a:endParaRPr lang="ru-RU" dirty="0"/>
          </a:p>
          <a:p>
            <a:pPr indent="449263" algn="just"/>
            <a:r>
              <a:rPr lang="ru-RU" dirty="0"/>
              <a:t>К дополнительному вступительному испытанию </a:t>
            </a:r>
            <a:r>
              <a:rPr lang="ru-RU" b="1" dirty="0"/>
              <a:t>допускаются абитуриенты, имеющие необходимые результаты сдачи ЕГЭ по </a:t>
            </a:r>
            <a:r>
              <a:rPr lang="ru-RU" b="1" dirty="0" smtClean="0"/>
              <a:t>Русскому языку, Математике, Физике</a:t>
            </a:r>
            <a:r>
              <a:rPr lang="ru-RU" dirty="0"/>
              <a:t> </a:t>
            </a:r>
            <a:r>
              <a:rPr lang="ru-RU" dirty="0" smtClean="0"/>
              <a:t>и </a:t>
            </a:r>
            <a:r>
              <a:rPr lang="ru-RU" dirty="0"/>
              <a:t>соответствующие общим требованиям, предъявляемым для поступления </a:t>
            </a:r>
            <a:r>
              <a:rPr lang="ru-RU" dirty="0" smtClean="0"/>
              <a:t/>
            </a:r>
            <a:br>
              <a:rPr lang="ru-RU" dirty="0" smtClean="0"/>
            </a:br>
            <a:r>
              <a:rPr lang="ru-RU" dirty="0" smtClean="0"/>
              <a:t>в </a:t>
            </a:r>
            <a:r>
              <a:rPr lang="ru-RU" dirty="0"/>
              <a:t>училище</a:t>
            </a:r>
            <a:r>
              <a:rPr lang="ru-RU" dirty="0" smtClean="0"/>
              <a:t>.</a:t>
            </a:r>
          </a:p>
          <a:p>
            <a:pPr indent="449263" algn="just"/>
            <a:endParaRPr lang="ru-RU" dirty="0"/>
          </a:p>
          <a:p>
            <a:pPr indent="449263" algn="just"/>
            <a:r>
              <a:rPr lang="ru-RU" dirty="0"/>
              <a:t>Оценивание производится </a:t>
            </a:r>
            <a:r>
              <a:rPr lang="ru-RU" b="1" dirty="0"/>
              <a:t>в баллах</a:t>
            </a:r>
            <a:r>
              <a:rPr lang="ru-RU" dirty="0"/>
              <a:t>. Каждая тема для </a:t>
            </a:r>
            <a:r>
              <a:rPr lang="ru-RU" dirty="0" smtClean="0"/>
              <a:t>собеседования</a:t>
            </a:r>
            <a:br>
              <a:rPr lang="ru-RU" dirty="0" smtClean="0"/>
            </a:br>
            <a:r>
              <a:rPr lang="ru-RU" dirty="0" smtClean="0"/>
              <a:t>(билет </a:t>
            </a:r>
            <a:r>
              <a:rPr lang="ru-RU" dirty="0"/>
              <a:t>включает две темы) оценивается отдельно председателем и каждым членом подкомиссии путем выставления частной оценки по 50-балльной шкале. </a:t>
            </a:r>
            <a:r>
              <a:rPr lang="ru-RU" dirty="0" smtClean="0"/>
              <a:t>Оценка</a:t>
            </a:r>
            <a:br>
              <a:rPr lang="ru-RU" dirty="0" smtClean="0"/>
            </a:br>
            <a:r>
              <a:rPr lang="ru-RU" dirty="0" smtClean="0"/>
              <a:t>за </a:t>
            </a:r>
            <a:r>
              <a:rPr lang="ru-RU" dirty="0"/>
              <a:t>каждую из тем определяется как </a:t>
            </a:r>
            <a:r>
              <a:rPr lang="ru-RU" b="1" dirty="0"/>
              <a:t>среднее арифметическое частных </a:t>
            </a:r>
            <a:r>
              <a:rPr lang="ru-RU" b="1" dirty="0" smtClean="0"/>
              <a:t>оценок</a:t>
            </a:r>
            <a:r>
              <a:rPr lang="ru-RU" dirty="0" smtClean="0"/>
              <a:t/>
            </a:r>
            <a:br>
              <a:rPr lang="ru-RU" dirty="0" smtClean="0"/>
            </a:br>
            <a:r>
              <a:rPr lang="ru-RU" dirty="0" smtClean="0"/>
              <a:t>с </a:t>
            </a:r>
            <a:r>
              <a:rPr lang="ru-RU" dirty="0"/>
              <a:t>округлением до целочисленного значения</a:t>
            </a:r>
            <a:r>
              <a:rPr lang="ru-RU" dirty="0" smtClean="0"/>
              <a:t>. </a:t>
            </a:r>
          </a:p>
          <a:p>
            <a:pPr indent="449263" algn="just"/>
            <a:endParaRPr lang="ru-RU" dirty="0"/>
          </a:p>
          <a:p>
            <a:pPr indent="449263" algn="just"/>
            <a:r>
              <a:rPr lang="ru-RU" b="1" dirty="0"/>
              <a:t>Кандидат считается </a:t>
            </a:r>
            <a:r>
              <a:rPr lang="ru-RU" b="1" dirty="0">
                <a:solidFill>
                  <a:srgbClr val="FF0000"/>
                </a:solidFill>
              </a:rPr>
              <a:t>не прошедшим </a:t>
            </a:r>
            <a:r>
              <a:rPr lang="ru-RU" b="1" dirty="0"/>
              <a:t>дополнительное вступительное испытание </a:t>
            </a:r>
            <a:r>
              <a:rPr lang="ru-RU" b="1" dirty="0" smtClean="0"/>
              <a:t/>
            </a:r>
            <a:br>
              <a:rPr lang="ru-RU" b="1" dirty="0" smtClean="0"/>
            </a:br>
            <a:r>
              <a:rPr lang="ru-RU" dirty="0" smtClean="0"/>
              <a:t>(</a:t>
            </a:r>
            <a:r>
              <a:rPr lang="ru-RU" dirty="0"/>
              <a:t>к дальнейшему участию в конкурсе </a:t>
            </a:r>
            <a:r>
              <a:rPr lang="ru-RU" b="1" dirty="0"/>
              <a:t>не допускается</a:t>
            </a:r>
            <a:r>
              <a:rPr lang="ru-RU" dirty="0"/>
              <a:t>) если:</a:t>
            </a:r>
          </a:p>
          <a:p>
            <a:pPr indent="449263" algn="just"/>
            <a:r>
              <a:rPr lang="ru-RU" b="1" dirty="0"/>
              <a:t>в сумме по двум </a:t>
            </a:r>
            <a:r>
              <a:rPr lang="ru-RU" b="1" dirty="0" smtClean="0"/>
              <a:t>темам </a:t>
            </a:r>
            <a:r>
              <a:rPr lang="ru-RU" b="1" dirty="0" smtClean="0">
                <a:solidFill>
                  <a:srgbClr val="0070C0"/>
                </a:solidFill>
              </a:rPr>
              <a:t>набрал </a:t>
            </a:r>
            <a:r>
              <a:rPr lang="ru-RU" b="1" dirty="0">
                <a:solidFill>
                  <a:srgbClr val="0070C0"/>
                </a:solidFill>
              </a:rPr>
              <a:t>менее 60 баллов</a:t>
            </a:r>
            <a:r>
              <a:rPr lang="ru-RU" dirty="0"/>
              <a:t>;</a:t>
            </a:r>
          </a:p>
          <a:p>
            <a:pPr indent="449263" algn="just"/>
            <a:r>
              <a:rPr lang="ru-RU" b="1" dirty="0"/>
              <a:t>по </a:t>
            </a:r>
            <a:r>
              <a:rPr lang="ru-RU" b="1" dirty="0" smtClean="0"/>
              <a:t>любой из тем </a:t>
            </a:r>
            <a:r>
              <a:rPr lang="ru-RU" b="1" dirty="0">
                <a:solidFill>
                  <a:srgbClr val="0070C0"/>
                </a:solidFill>
              </a:rPr>
              <a:t>набрал менее 21 балла </a:t>
            </a:r>
            <a:r>
              <a:rPr lang="ru-RU" dirty="0"/>
              <a:t>(не преодолел минимальный пороговый уровень</a:t>
            </a:r>
            <a:r>
              <a:rPr lang="ru-RU" dirty="0" smtClean="0"/>
              <a:t>).</a:t>
            </a:r>
            <a:endParaRPr lang="ru-RU" dirty="0"/>
          </a:p>
        </p:txBody>
      </p:sp>
    </p:spTree>
    <p:extLst>
      <p:ext uri="{BB962C8B-B14F-4D97-AF65-F5344CB8AC3E}">
        <p14:creationId xmlns:p14="http://schemas.microsoft.com/office/powerpoint/2010/main" val="29955649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ПРАВИЛА ПОСТУПЛЕНИЯ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7"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24</a:t>
            </a:r>
            <a:endParaRPr lang="ru-RU" b="1" kern="0" dirty="0">
              <a:solidFill>
                <a:srgbClr val="000000"/>
              </a:solidFill>
              <a:cs typeface="Times New Roman" pitchFamily="18" charset="0"/>
            </a:endParaRPr>
          </a:p>
        </p:txBody>
      </p:sp>
      <p:sp>
        <p:nvSpPr>
          <p:cNvPr id="7" name="TextBox 6"/>
          <p:cNvSpPr txBox="1"/>
          <p:nvPr/>
        </p:nvSpPr>
        <p:spPr>
          <a:xfrm>
            <a:off x="233819" y="930759"/>
            <a:ext cx="8676359" cy="4031873"/>
          </a:xfrm>
          <a:prstGeom prst="rect">
            <a:avLst/>
          </a:prstGeom>
          <a:noFill/>
        </p:spPr>
        <p:txBody>
          <a:bodyPr wrap="square">
            <a:spAutoFit/>
          </a:bodyPr>
          <a:lstStyle/>
          <a:p>
            <a:pPr algn="ctr">
              <a:defRPr/>
            </a:pPr>
            <a:r>
              <a:rPr lang="ru-RU" sz="1600" b="1" dirty="0" smtClean="0">
                <a:latin typeface="+mn-lt"/>
              </a:rPr>
              <a:t>Оценка </a:t>
            </a:r>
            <a:r>
              <a:rPr lang="ru-RU" sz="1600" b="1" dirty="0">
                <a:latin typeface="+mn-lt"/>
              </a:rPr>
              <a:t>уровня физической подготовленности кандидатов</a:t>
            </a:r>
          </a:p>
          <a:p>
            <a:pPr indent="442913" algn="just">
              <a:defRPr/>
            </a:pPr>
            <a:endParaRPr lang="ru-RU" sz="1600" dirty="0" smtClean="0">
              <a:latin typeface="+mn-lt"/>
            </a:endParaRPr>
          </a:p>
          <a:p>
            <a:pPr indent="442913" algn="just">
              <a:defRPr/>
            </a:pPr>
            <a:r>
              <a:rPr lang="ru-RU" sz="1600" dirty="0"/>
              <a:t>Физические упражнения выполняются в течении одного дня в следующей </a:t>
            </a:r>
            <a:r>
              <a:rPr lang="ru-RU" sz="1600" dirty="0" smtClean="0"/>
              <a:t>последовательности: упражнение </a:t>
            </a:r>
            <a:r>
              <a:rPr lang="ru-RU" sz="1600" dirty="0"/>
              <a:t>на выносливость (бег на 3 км</a:t>
            </a:r>
            <a:r>
              <a:rPr lang="ru-RU" sz="1600" dirty="0" smtClean="0"/>
              <a:t>.), упражнение </a:t>
            </a:r>
            <a:r>
              <a:rPr lang="ru-RU" sz="1600" dirty="0"/>
              <a:t>на быстроту (бег на 100 м</a:t>
            </a:r>
            <a:r>
              <a:rPr lang="ru-RU" sz="1600" dirty="0" smtClean="0"/>
              <a:t>.), упражнение </a:t>
            </a:r>
            <a:r>
              <a:rPr lang="ru-RU" sz="1600" dirty="0"/>
              <a:t>на силу (подтягивание на перекладине</a:t>
            </a:r>
            <a:r>
              <a:rPr lang="ru-RU" sz="1600" dirty="0" smtClean="0"/>
              <a:t>).</a:t>
            </a:r>
          </a:p>
          <a:p>
            <a:pPr indent="442913" algn="just">
              <a:defRPr/>
            </a:pPr>
            <a:r>
              <a:rPr lang="ru-RU" sz="1600" dirty="0" smtClean="0"/>
              <a:t>Начисление </a:t>
            </a:r>
            <a:r>
              <a:rPr lang="ru-RU" sz="1600" dirty="0"/>
              <a:t>баллов за выполнение физических упражнений осуществляется в соответствии с Таблицей начисления баллов за выполнение упражнений (приложение № 14 к наставлению по физической подготовке </a:t>
            </a:r>
            <a:r>
              <a:rPr lang="ru-RU" sz="1600" dirty="0" smtClean="0"/>
              <a:t>в </a:t>
            </a:r>
            <a:r>
              <a:rPr lang="ru-RU" sz="1600" dirty="0"/>
              <a:t>Вооруженных Силах Российской Федерации, введенного в действие приказом Министра обороны Российской Федерации от 21 апреля 2009 г. № 200).</a:t>
            </a:r>
          </a:p>
          <a:p>
            <a:pPr indent="442913" algn="just">
              <a:defRPr/>
            </a:pPr>
            <a:r>
              <a:rPr lang="ru-RU" sz="1600" dirty="0" smtClean="0">
                <a:latin typeface="+mn-lt"/>
              </a:rPr>
              <a:t>При этом кандидату выставляется оценка «неудовлетворительно» (к дальнейшему участию в конкурсе </a:t>
            </a:r>
            <a:r>
              <a:rPr lang="ru-RU" sz="1600" b="1" u="sng" dirty="0" smtClean="0">
                <a:latin typeface="+mn-lt"/>
              </a:rPr>
              <a:t>не допускаются</a:t>
            </a:r>
            <a:r>
              <a:rPr lang="ru-RU" sz="1600" dirty="0" smtClean="0">
                <a:latin typeface="+mn-lt"/>
              </a:rPr>
              <a:t>) если:</a:t>
            </a:r>
          </a:p>
          <a:p>
            <a:pPr indent="442913" algn="just">
              <a:defRPr/>
            </a:pPr>
            <a:r>
              <a:rPr lang="ru-RU" sz="1600" b="1" dirty="0" smtClean="0">
                <a:latin typeface="+mn-lt"/>
              </a:rPr>
              <a:t>в сумме по трем упражнениям набрал менее 120 баллов;</a:t>
            </a:r>
          </a:p>
          <a:p>
            <a:pPr indent="442913" algn="just">
              <a:defRPr/>
            </a:pPr>
            <a:r>
              <a:rPr lang="ru-RU" sz="1600" b="1" dirty="0" smtClean="0">
                <a:latin typeface="+mn-lt"/>
              </a:rPr>
              <a:t>по </a:t>
            </a:r>
            <a:r>
              <a:rPr lang="ru-RU" sz="1600" b="1" dirty="0">
                <a:latin typeface="+mn-lt"/>
              </a:rPr>
              <a:t>любому из упражнений набрал менее 26 баллов </a:t>
            </a:r>
            <a:r>
              <a:rPr lang="ru-RU" sz="1600" dirty="0">
                <a:latin typeface="+mn-lt"/>
              </a:rPr>
              <a:t>(не преодолел </a:t>
            </a:r>
            <a:r>
              <a:rPr lang="ru-RU" sz="1600" dirty="0" smtClean="0">
                <a:latin typeface="+mn-lt"/>
              </a:rPr>
              <a:t>минимальный пороговый </a:t>
            </a:r>
            <a:r>
              <a:rPr lang="ru-RU" sz="1600" dirty="0">
                <a:latin typeface="+mn-lt"/>
              </a:rPr>
              <a:t>уровень</a:t>
            </a:r>
            <a:r>
              <a:rPr lang="ru-RU" sz="1600" dirty="0" smtClean="0">
                <a:latin typeface="+mn-lt"/>
              </a:rPr>
              <a:t>).</a:t>
            </a:r>
          </a:p>
          <a:p>
            <a:pPr indent="442913" algn="just">
              <a:defRPr/>
            </a:pPr>
            <a:r>
              <a:rPr lang="ru-RU" sz="1600" b="1" dirty="0">
                <a:solidFill>
                  <a:srgbClr val="FF0000"/>
                </a:solidFill>
              </a:rPr>
              <a:t>В отдельных случаях порядок выполнения физических упражнений может быть изменен.</a:t>
            </a:r>
            <a:endParaRPr lang="ru-RU" sz="1600" b="1" dirty="0" smtClean="0">
              <a:solidFill>
                <a:srgbClr val="FF0000"/>
              </a:solidFill>
            </a:endParaRPr>
          </a:p>
          <a:p>
            <a:pPr indent="442913" algn="just">
              <a:defRPr/>
            </a:pPr>
            <a:endParaRPr lang="ru-RU" sz="1600" dirty="0">
              <a:latin typeface="+mn-lt"/>
            </a:endParaRPr>
          </a:p>
        </p:txBody>
      </p:sp>
      <p:sp>
        <p:nvSpPr>
          <p:cNvPr id="8" name="Скругленный прямоугольник 7"/>
          <p:cNvSpPr/>
          <p:nvPr/>
        </p:nvSpPr>
        <p:spPr bwMode="auto">
          <a:xfrm>
            <a:off x="410886" y="5451567"/>
            <a:ext cx="8271164" cy="1331618"/>
          </a:xfrm>
          <a:prstGeom prst="round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a:extLst/>
        </p:spPr>
        <p:txBody>
          <a:bodyPr/>
          <a:lstStyle/>
          <a:p>
            <a:pPr>
              <a:defRPr/>
            </a:pPr>
            <a:r>
              <a:rPr lang="ru-RU" sz="1600" i="1" dirty="0">
                <a:latin typeface="+mn-lt"/>
              </a:rPr>
              <a:t>Справочно:</a:t>
            </a:r>
          </a:p>
          <a:p>
            <a:pPr>
              <a:defRPr/>
            </a:pPr>
            <a:r>
              <a:rPr lang="ru-RU" sz="1600" dirty="0">
                <a:latin typeface="+mn-lt"/>
              </a:rPr>
              <a:t>	Минимальный пороговый уровень (26 баллов):</a:t>
            </a:r>
          </a:p>
          <a:p>
            <a:pPr>
              <a:defRPr/>
            </a:pPr>
            <a:r>
              <a:rPr lang="ru-RU" sz="1600" b="1" dirty="0">
                <a:latin typeface="+mn-lt"/>
              </a:rPr>
              <a:t>	</a:t>
            </a:r>
            <a:r>
              <a:rPr lang="ru-RU" sz="1600" b="1" dirty="0">
                <a:solidFill>
                  <a:srgbClr val="0070C0"/>
                </a:solidFill>
                <a:latin typeface="+mn-lt"/>
              </a:rPr>
              <a:t>подтягивание на перекладине</a:t>
            </a:r>
            <a:r>
              <a:rPr lang="ru-RU" sz="1600" b="1" dirty="0">
                <a:latin typeface="+mn-lt"/>
              </a:rPr>
              <a:t>	</a:t>
            </a:r>
            <a:r>
              <a:rPr lang="ru-RU" sz="1600" b="1" dirty="0" smtClean="0">
                <a:latin typeface="+mn-lt"/>
              </a:rPr>
              <a:t>	- </a:t>
            </a:r>
            <a:r>
              <a:rPr lang="ru-RU" sz="1600" b="1" dirty="0">
                <a:solidFill>
                  <a:srgbClr val="FF0000"/>
                </a:solidFill>
                <a:latin typeface="+mn-lt"/>
              </a:rPr>
              <a:t>4 раза</a:t>
            </a:r>
            <a:r>
              <a:rPr lang="ru-RU" sz="1600" b="1" dirty="0">
                <a:latin typeface="+mn-lt"/>
              </a:rPr>
              <a:t>;</a:t>
            </a:r>
          </a:p>
          <a:p>
            <a:pPr>
              <a:defRPr/>
            </a:pPr>
            <a:r>
              <a:rPr lang="ru-RU" sz="1600" b="1" dirty="0">
                <a:latin typeface="+mn-lt"/>
              </a:rPr>
              <a:t>	</a:t>
            </a:r>
            <a:r>
              <a:rPr lang="ru-RU" sz="1600" b="1" dirty="0">
                <a:solidFill>
                  <a:srgbClr val="0070C0"/>
                </a:solidFill>
                <a:latin typeface="+mn-lt"/>
              </a:rPr>
              <a:t>бег на 100 м.</a:t>
            </a:r>
            <a:r>
              <a:rPr lang="ru-RU" sz="1600" b="1" dirty="0">
                <a:latin typeface="+mn-lt"/>
              </a:rPr>
              <a:t>			- </a:t>
            </a:r>
            <a:r>
              <a:rPr lang="ru-RU" sz="1600" b="1" dirty="0">
                <a:solidFill>
                  <a:srgbClr val="FF0000"/>
                </a:solidFill>
                <a:latin typeface="+mn-lt"/>
              </a:rPr>
              <a:t>15,4 сек.</a:t>
            </a:r>
            <a:r>
              <a:rPr lang="ru-RU" sz="1600" b="1" dirty="0">
                <a:latin typeface="+mn-lt"/>
              </a:rPr>
              <a:t>;</a:t>
            </a:r>
          </a:p>
          <a:p>
            <a:pPr>
              <a:defRPr/>
            </a:pPr>
            <a:r>
              <a:rPr lang="ru-RU" sz="1600" b="1" dirty="0">
                <a:latin typeface="+mn-lt"/>
              </a:rPr>
              <a:t>	</a:t>
            </a:r>
            <a:r>
              <a:rPr lang="ru-RU" sz="1600" b="1" dirty="0">
                <a:solidFill>
                  <a:srgbClr val="0070C0"/>
                </a:solidFill>
                <a:latin typeface="+mn-lt"/>
              </a:rPr>
              <a:t>бег на 3 км.</a:t>
            </a:r>
            <a:r>
              <a:rPr lang="ru-RU" sz="1600" b="1" dirty="0">
                <a:latin typeface="+mn-lt"/>
              </a:rPr>
              <a:t>			- </a:t>
            </a:r>
            <a:r>
              <a:rPr lang="ru-RU" sz="1600" b="1" dirty="0">
                <a:solidFill>
                  <a:srgbClr val="FF0000"/>
                </a:solidFill>
                <a:latin typeface="+mn-lt"/>
              </a:rPr>
              <a:t>14 мин. 56 сек.</a:t>
            </a:r>
          </a:p>
        </p:txBody>
      </p:sp>
      <p:graphicFrame>
        <p:nvGraphicFramePr>
          <p:cNvPr id="3" name="Таблица 2"/>
          <p:cNvGraphicFramePr>
            <a:graphicFrameLocks noGrp="1"/>
          </p:cNvGraphicFramePr>
          <p:nvPr>
            <p:extLst>
              <p:ext uri="{D42A27DB-BD31-4B8C-83A1-F6EECF244321}">
                <p14:modId xmlns:p14="http://schemas.microsoft.com/office/powerpoint/2010/main" val="1506438598"/>
              </p:ext>
            </p:extLst>
          </p:nvPr>
        </p:nvGraphicFramePr>
        <p:xfrm>
          <a:off x="469869" y="4666544"/>
          <a:ext cx="8229601" cy="731520"/>
        </p:xfrm>
        <a:graphic>
          <a:graphicData uri="http://schemas.openxmlformats.org/drawingml/2006/table">
            <a:tbl>
              <a:tblPr firstRow="1" firstCol="1" bandRow="1">
                <a:tableStyleId>{5C22544A-7EE6-4342-B048-85BDC9FD1C3A}</a:tableStyleId>
              </a:tblPr>
              <a:tblGrid>
                <a:gridCol w="3049889"/>
                <a:gridCol w="1185062"/>
                <a:gridCol w="687995"/>
                <a:gridCol w="687995"/>
                <a:gridCol w="687995"/>
                <a:gridCol w="687995"/>
                <a:gridCol w="1242670"/>
              </a:tblGrid>
              <a:tr h="365760">
                <a:tc>
                  <a:txBody>
                    <a:bodyPr/>
                    <a:lstStyle/>
                    <a:p>
                      <a:pPr marL="0" indent="0">
                        <a:spcAft>
                          <a:spcPts val="0"/>
                        </a:spcAft>
                      </a:pPr>
                      <a:r>
                        <a:rPr lang="ru-RU" sz="1200" dirty="0">
                          <a:effectLst/>
                        </a:rPr>
                        <a:t>Сумма баллов за выполнение трех упражнений</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Менее 120</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120</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121</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 +1</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194</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195 и более</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365760">
                <a:tc>
                  <a:txBody>
                    <a:bodyPr/>
                    <a:lstStyle/>
                    <a:p>
                      <a:pPr marL="0" indent="0">
                        <a:spcAft>
                          <a:spcPts val="0"/>
                        </a:spcAft>
                      </a:pPr>
                      <a:r>
                        <a:rPr lang="ru-RU" sz="1200" dirty="0">
                          <a:effectLst/>
                        </a:rPr>
                        <a:t>Результат оценки уровня физической подготовленности</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0</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25</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26</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 +1</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99</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indent="0" algn="ctr">
                        <a:spcAft>
                          <a:spcPts val="0"/>
                        </a:spcAft>
                      </a:pPr>
                      <a:r>
                        <a:rPr lang="ru-RU" sz="1200" dirty="0">
                          <a:effectLst/>
                        </a:rPr>
                        <a:t>100</a:t>
                      </a:r>
                      <a:endParaRPr lang="ru-RU"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399465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ПЕРЕЧЕНЬ ИНДИВИДУАЛЬНЫХ ДОСТИЖЕНИЙ</a:t>
            </a:r>
            <a:endParaRPr lang="ru-RU" sz="2200" b="1" kern="0" dirty="0">
              <a:solidFill>
                <a:srgbClr val="000000"/>
              </a:solidFill>
              <a:cs typeface="Times New Roman" pitchFamily="18" charset="0"/>
            </a:endParaRPr>
          </a:p>
        </p:txBody>
      </p:sp>
      <p:sp>
        <p:nvSpPr>
          <p:cNvPr id="9" name="Прямоугольник 8"/>
          <p:cNvSpPr/>
          <p:nvPr/>
        </p:nvSpPr>
        <p:spPr>
          <a:xfrm>
            <a:off x="8337846"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25</a:t>
            </a:r>
            <a:endParaRPr lang="ru-RU" b="1" kern="0" dirty="0">
              <a:solidFill>
                <a:srgbClr val="000000"/>
              </a:solidFill>
              <a:cs typeface="Times New Roman" pitchFamily="18" charset="0"/>
            </a:endParaRPr>
          </a:p>
        </p:txBody>
      </p:sp>
      <p:sp>
        <p:nvSpPr>
          <p:cNvPr id="7" name="TextBox 6"/>
          <p:cNvSpPr txBox="1"/>
          <p:nvPr/>
        </p:nvSpPr>
        <p:spPr>
          <a:xfrm>
            <a:off x="216816" y="912199"/>
            <a:ext cx="8676359" cy="923330"/>
          </a:xfrm>
          <a:prstGeom prst="rect">
            <a:avLst/>
          </a:prstGeom>
          <a:noFill/>
        </p:spPr>
        <p:txBody>
          <a:bodyPr wrap="square">
            <a:spAutoFit/>
          </a:bodyPr>
          <a:lstStyle/>
          <a:p>
            <a:pPr indent="442913" algn="just">
              <a:defRPr/>
            </a:pPr>
            <a:r>
              <a:rPr lang="ru-RU" dirty="0"/>
              <a:t>Перечень индивидуальных достижений при приеме кандидатов </a:t>
            </a:r>
            <a:r>
              <a:rPr lang="ru-RU" dirty="0" smtClean="0"/>
              <a:t>на </a:t>
            </a:r>
            <a:r>
              <a:rPr lang="ru-RU" dirty="0"/>
              <a:t>обучение </a:t>
            </a:r>
            <a:r>
              <a:rPr lang="ru-RU" dirty="0" smtClean="0"/>
              <a:t/>
            </a:r>
            <a:br>
              <a:rPr lang="ru-RU" dirty="0" smtClean="0"/>
            </a:br>
            <a:r>
              <a:rPr lang="ru-RU" dirty="0" smtClean="0"/>
              <a:t>по </a:t>
            </a:r>
            <a:r>
              <a:rPr lang="ru-RU" dirty="0"/>
              <a:t>образовательным программам высшего образования </a:t>
            </a:r>
            <a:r>
              <a:rPr lang="ru-RU" dirty="0" smtClean="0"/>
              <a:t>и </a:t>
            </a:r>
            <a:r>
              <a:rPr lang="ru-RU" dirty="0"/>
              <a:t>баллы начисляемые кандидатам за индивидуальные достижения </a:t>
            </a:r>
          </a:p>
        </p:txBody>
      </p:sp>
      <p:graphicFrame>
        <p:nvGraphicFramePr>
          <p:cNvPr id="3" name="Таблица 2"/>
          <p:cNvGraphicFramePr>
            <a:graphicFrameLocks noGrp="1"/>
          </p:cNvGraphicFramePr>
          <p:nvPr>
            <p:extLst>
              <p:ext uri="{D42A27DB-BD31-4B8C-83A1-F6EECF244321}">
                <p14:modId xmlns:p14="http://schemas.microsoft.com/office/powerpoint/2010/main" val="2183955647"/>
              </p:ext>
            </p:extLst>
          </p:nvPr>
        </p:nvGraphicFramePr>
        <p:xfrm>
          <a:off x="298515" y="1807248"/>
          <a:ext cx="8594661" cy="5003800"/>
        </p:xfrm>
        <a:graphic>
          <a:graphicData uri="http://schemas.openxmlformats.org/drawingml/2006/table">
            <a:tbl>
              <a:tblPr firstRow="1" bandRow="1">
                <a:tableStyleId>{5C22544A-7EE6-4342-B048-85BDC9FD1C3A}</a:tableStyleId>
              </a:tblPr>
              <a:tblGrid>
                <a:gridCol w="502763"/>
                <a:gridCol w="6419654"/>
                <a:gridCol w="1672244"/>
              </a:tblGrid>
              <a:tr h="370840">
                <a:tc>
                  <a:txBody>
                    <a:bodyPr/>
                    <a:lstStyle/>
                    <a:p>
                      <a:pPr algn="ctr"/>
                      <a:r>
                        <a:rPr lang="ru-RU" sz="1400" dirty="0" smtClean="0">
                          <a:solidFill>
                            <a:schemeClr val="tx1"/>
                          </a:solidFill>
                          <a:latin typeface="+mn-lt"/>
                          <a:cs typeface="Times New Roman" panose="02020603050405020304" pitchFamily="18" charset="0"/>
                        </a:rPr>
                        <a:t>№ п/п</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Полное наименование индивидуального достижения, </a:t>
                      </a:r>
                      <a:br>
                        <a:rPr lang="ru-RU" sz="1400" b="1" kern="1200" dirty="0" smtClean="0">
                          <a:solidFill>
                            <a:schemeClr val="tx1"/>
                          </a:solidFill>
                          <a:effectLst/>
                          <a:latin typeface="+mn-lt"/>
                          <a:ea typeface="+mn-ea"/>
                          <a:cs typeface="+mn-cs"/>
                        </a:rPr>
                      </a:br>
                      <a:r>
                        <a:rPr lang="ru-RU" sz="1400" b="1" kern="1200" dirty="0" smtClean="0">
                          <a:solidFill>
                            <a:schemeClr val="tx1"/>
                          </a:solidFill>
                          <a:effectLst/>
                          <a:latin typeface="+mn-lt"/>
                          <a:ea typeface="+mn-ea"/>
                          <a:cs typeface="+mn-cs"/>
                        </a:rPr>
                        <a:t>статус или награда его обладателя</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Баллы за индивидуальное достижение</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1</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статуса чемпиона и призера Олимпийских игр, чемпиона мира, чемпиона Европы</a:t>
                      </a:r>
                      <a:r>
                        <a:rPr lang="ru-RU" sz="1400" kern="1200" dirty="0" smtClean="0">
                          <a:solidFill>
                            <a:schemeClr val="dk1"/>
                          </a:solidFill>
                          <a:effectLst/>
                          <a:latin typeface="+mn-lt"/>
                          <a:ea typeface="+mn-ea"/>
                          <a:cs typeface="+mn-cs"/>
                        </a:rPr>
                        <a:t> по видам спорта, включенным в программы Олимпийских игр</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solidFill>
                            <a:schemeClr val="tx1"/>
                          </a:solidFill>
                          <a:latin typeface="+mn-lt"/>
                          <a:cs typeface="Times New Roman" panose="02020603050405020304" pitchFamily="18" charset="0"/>
                        </a:rPr>
                        <a:t>10 баллов </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2</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аттестата о среднем общем образовании с отличием</a:t>
                      </a:r>
                      <a:r>
                        <a:rPr lang="ru-RU" sz="1400" kern="1200" dirty="0" smtClean="0">
                          <a:solidFill>
                            <a:schemeClr val="dk1"/>
                          </a:solidFill>
                          <a:effectLst/>
                          <a:latin typeface="+mn-lt"/>
                          <a:ea typeface="+mn-ea"/>
                          <a:cs typeface="+mn-cs"/>
                        </a:rPr>
                        <a:t>, или аттестата </a:t>
                      </a:r>
                      <a:br>
                        <a:rPr lang="ru-RU" sz="1400" kern="1200" dirty="0" smtClean="0">
                          <a:solidFill>
                            <a:schemeClr val="dk1"/>
                          </a:solidFill>
                          <a:effectLst/>
                          <a:latin typeface="+mn-lt"/>
                          <a:ea typeface="+mn-ea"/>
                          <a:cs typeface="+mn-cs"/>
                        </a:rPr>
                      </a:br>
                      <a:r>
                        <a:rPr lang="ru-RU" sz="1400" kern="1200" dirty="0" smtClean="0">
                          <a:solidFill>
                            <a:schemeClr val="dk1"/>
                          </a:solidFill>
                          <a:effectLst/>
                          <a:latin typeface="+mn-lt"/>
                          <a:ea typeface="+mn-ea"/>
                          <a:cs typeface="+mn-cs"/>
                        </a:rPr>
                        <a:t>о среднем (полном) общем образовании </a:t>
                      </a:r>
                      <a:r>
                        <a:rPr lang="ru-RU" sz="1400" b="1" kern="1200" dirty="0" smtClean="0">
                          <a:solidFill>
                            <a:schemeClr val="dk1"/>
                          </a:solidFill>
                          <a:effectLst/>
                          <a:latin typeface="+mn-lt"/>
                          <a:ea typeface="+mn-ea"/>
                          <a:cs typeface="+mn-cs"/>
                        </a:rPr>
                        <a:t>для награжденных золотой медалью</a:t>
                      </a:r>
                      <a:r>
                        <a:rPr lang="ru-RU" sz="1400" kern="1200" dirty="0" smtClean="0">
                          <a:solidFill>
                            <a:schemeClr val="dk1"/>
                          </a:solidFill>
                          <a:effectLst/>
                          <a:latin typeface="+mn-lt"/>
                          <a:ea typeface="+mn-ea"/>
                          <a:cs typeface="+mn-cs"/>
                        </a:rPr>
                        <a:t>, или аттестата о среднем (полном) общем образовании для награжденных </a:t>
                      </a:r>
                      <a:r>
                        <a:rPr lang="ru-RU" sz="1400" b="1" kern="1200" dirty="0" smtClean="0">
                          <a:solidFill>
                            <a:schemeClr val="dk1"/>
                          </a:solidFill>
                          <a:effectLst/>
                          <a:latin typeface="+mn-lt"/>
                          <a:ea typeface="+mn-ea"/>
                          <a:cs typeface="+mn-cs"/>
                        </a:rPr>
                        <a:t>серебряной медалью</a:t>
                      </a:r>
                      <a:endParaRPr lang="ru-RU" sz="14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solidFill>
                            <a:schemeClr val="tx1"/>
                          </a:solidFill>
                          <a:latin typeface="+mn-lt"/>
                          <a:cs typeface="Times New Roman" panose="02020603050405020304" pitchFamily="18" charset="0"/>
                        </a:rPr>
                        <a:t>10 баллов</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3</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диплома о среднем профессиональном образовании с отличием</a:t>
                      </a:r>
                      <a:endParaRPr lang="ru-RU" sz="14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solidFill>
                            <a:schemeClr val="tx1"/>
                          </a:solidFill>
                          <a:latin typeface="+mn-lt"/>
                          <a:cs typeface="Times New Roman" panose="02020603050405020304" pitchFamily="18" charset="0"/>
                        </a:rPr>
                        <a:t>10 баллов</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4</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выданного общеобразовательными организациями со специальными наименованиями,</a:t>
                      </a:r>
                      <a:r>
                        <a:rPr lang="ru-RU" sz="1400" kern="1200" dirty="0" smtClean="0">
                          <a:solidFill>
                            <a:schemeClr val="dk1"/>
                          </a:solidFill>
                          <a:effectLst/>
                          <a:latin typeface="+mn-lt"/>
                          <a:ea typeface="+mn-ea"/>
                          <a:cs typeface="+mn-cs"/>
                        </a:rPr>
                        <a:t> перечисленными в статье 86 Федерального закона </a:t>
                      </a:r>
                      <a:br>
                        <a:rPr lang="ru-RU" sz="1400" kern="1200" dirty="0" smtClean="0">
                          <a:solidFill>
                            <a:schemeClr val="dk1"/>
                          </a:solidFill>
                          <a:effectLst/>
                          <a:latin typeface="+mn-lt"/>
                          <a:ea typeface="+mn-ea"/>
                          <a:cs typeface="+mn-cs"/>
                        </a:rPr>
                      </a:br>
                      <a:r>
                        <a:rPr lang="ru-RU" sz="1400" kern="1200" dirty="0" smtClean="0">
                          <a:solidFill>
                            <a:schemeClr val="dk1"/>
                          </a:solidFill>
                          <a:effectLst/>
                          <a:latin typeface="+mn-lt"/>
                          <a:ea typeface="+mn-ea"/>
                          <a:cs typeface="+mn-cs"/>
                        </a:rPr>
                        <a:t>от 29 декабря 2012 г. № 273-ФЗ «Об образовании в Российской Федерации», </a:t>
                      </a:r>
                      <a:r>
                        <a:rPr lang="ru-RU" sz="1400" b="1" kern="1200" dirty="0" smtClean="0">
                          <a:solidFill>
                            <a:schemeClr val="dk1"/>
                          </a:solidFill>
                          <a:effectLst/>
                          <a:latin typeface="+mn-lt"/>
                          <a:ea typeface="+mn-ea"/>
                          <a:cs typeface="+mn-cs"/>
                        </a:rPr>
                        <a:t>аттестата о среднем общем образовании (диплома о среднем профессиональном образовании) с не менее 50% итоговыми отметками «отлично» (остальные – «хорошо») </a:t>
                      </a:r>
                      <a:r>
                        <a:rPr lang="ru-RU" sz="1400" kern="1200" dirty="0" smtClean="0">
                          <a:solidFill>
                            <a:schemeClr val="dk1"/>
                          </a:solidFill>
                          <a:effectLst/>
                          <a:latin typeface="+mn-lt"/>
                          <a:ea typeface="+mn-ea"/>
                          <a:cs typeface="+mn-cs"/>
                        </a:rPr>
                        <a:t>от всех учебных предметов основной образовательной программы, а также по интегрированным с ней дополнительным общеразвивающим программам, имеющим целью подготовку несовершеннолетних обучающихся к военной или иной государственной службе (</a:t>
                      </a:r>
                      <a:r>
                        <a:rPr lang="ru-RU" sz="1400" b="1" kern="1200" dirty="0" smtClean="0">
                          <a:solidFill>
                            <a:schemeClr val="dk1"/>
                          </a:solidFill>
                          <a:effectLst/>
                          <a:latin typeface="+mn-lt"/>
                          <a:ea typeface="+mn-ea"/>
                          <a:cs typeface="+mn-cs"/>
                        </a:rPr>
                        <a:t>при условии поступления в училище в год окончания общеобразовательной организации</a:t>
                      </a:r>
                      <a:r>
                        <a:rPr lang="ru-RU" sz="1400" kern="1200" dirty="0" smtClean="0">
                          <a:solidFill>
                            <a:schemeClr val="dk1"/>
                          </a:solidFill>
                          <a:effectLst/>
                          <a:latin typeface="+mn-lt"/>
                          <a:ea typeface="+mn-ea"/>
                          <a:cs typeface="+mn-cs"/>
                        </a:rPr>
                        <a:t>)</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ru-RU" sz="1400" dirty="0" smtClean="0">
                          <a:solidFill>
                            <a:schemeClr val="tx1"/>
                          </a:solidFill>
                          <a:latin typeface="+mn-lt"/>
                          <a:cs typeface="Times New Roman" panose="02020603050405020304" pitchFamily="18" charset="0"/>
                        </a:rPr>
                        <a:t>7 баллов</a:t>
                      </a:r>
                      <a:endParaRPr lang="ru-RU" sz="1400" dirty="0">
                        <a:solidFill>
                          <a:schemeClr val="tx1"/>
                        </a:solidFill>
                        <a:latin typeface="+mn-lt"/>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1915267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a:solidFill>
                  <a:srgbClr val="000000"/>
                </a:solidFill>
                <a:cs typeface="Times New Roman" pitchFamily="18" charset="0"/>
              </a:rPr>
              <a:t>ПЕРЕЧЕНЬ ИНДИВИДУАЛЬНЫХ ДОСТИЖЕНИЙ</a:t>
            </a:r>
          </a:p>
        </p:txBody>
      </p:sp>
      <p:sp>
        <p:nvSpPr>
          <p:cNvPr id="9" name="Прямоугольник 8"/>
          <p:cNvSpPr/>
          <p:nvPr/>
        </p:nvSpPr>
        <p:spPr>
          <a:xfrm>
            <a:off x="8337847"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26</a:t>
            </a:r>
            <a:endParaRPr lang="ru-RU" b="1" kern="0" dirty="0">
              <a:solidFill>
                <a:srgbClr val="000000"/>
              </a:solidFill>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860004879"/>
              </p:ext>
            </p:extLst>
          </p:nvPr>
        </p:nvGraphicFramePr>
        <p:xfrm>
          <a:off x="289089" y="944880"/>
          <a:ext cx="8594661" cy="5913120"/>
        </p:xfrm>
        <a:graphic>
          <a:graphicData uri="http://schemas.openxmlformats.org/drawingml/2006/table">
            <a:tbl>
              <a:tblPr firstRow="1" bandRow="1">
                <a:tableStyleId>{5C22544A-7EE6-4342-B048-85BDC9FD1C3A}</a:tableStyleId>
              </a:tblPr>
              <a:tblGrid>
                <a:gridCol w="502763"/>
                <a:gridCol w="6419654"/>
                <a:gridCol w="1672244"/>
              </a:tblGrid>
              <a:tr h="370840">
                <a:tc>
                  <a:txBody>
                    <a:bodyPr/>
                    <a:lstStyle/>
                    <a:p>
                      <a:pPr algn="ctr"/>
                      <a:r>
                        <a:rPr lang="ru-RU" sz="1400" dirty="0" smtClean="0">
                          <a:solidFill>
                            <a:schemeClr val="tx1"/>
                          </a:solidFill>
                          <a:latin typeface="+mn-lt"/>
                          <a:cs typeface="Times New Roman" panose="02020603050405020304" pitchFamily="18" charset="0"/>
                        </a:rPr>
                        <a:t>№ п/п</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Полное наименование индивидуального достижения, </a:t>
                      </a:r>
                      <a:br>
                        <a:rPr lang="ru-RU" sz="1400" b="1" kern="1200" dirty="0" smtClean="0">
                          <a:solidFill>
                            <a:schemeClr val="tx1"/>
                          </a:solidFill>
                          <a:effectLst/>
                          <a:latin typeface="+mn-lt"/>
                          <a:ea typeface="+mn-ea"/>
                          <a:cs typeface="+mn-cs"/>
                        </a:rPr>
                      </a:br>
                      <a:r>
                        <a:rPr lang="ru-RU" sz="1400" b="1" kern="1200" dirty="0" smtClean="0">
                          <a:solidFill>
                            <a:schemeClr val="tx1"/>
                          </a:solidFill>
                          <a:effectLst/>
                          <a:latin typeface="+mn-lt"/>
                          <a:ea typeface="+mn-ea"/>
                          <a:cs typeface="+mn-cs"/>
                        </a:rPr>
                        <a:t>статус или награда его обладателя</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Баллы за индивидуальное достижение</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5</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kern="1200" dirty="0" smtClean="0">
                          <a:solidFill>
                            <a:schemeClr val="dk1"/>
                          </a:solidFill>
                          <a:effectLst/>
                          <a:latin typeface="+mn-lt"/>
                          <a:ea typeface="+mn-ea"/>
                          <a:cs typeface="+mn-cs"/>
                        </a:rPr>
                        <a:t>Результаты участия кандидатов на обучение в олимпиадах </a:t>
                      </a:r>
                      <a:br>
                        <a:rPr lang="ru-RU" sz="1400"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(не используемые для получения особых прав и (или) преимуществ </a:t>
                      </a:r>
                      <a:br>
                        <a:rPr lang="ru-RU" sz="1400" b="1"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при поступлении на обучение по конкретным условиям поступления </a:t>
                      </a:r>
                      <a:br>
                        <a:rPr lang="ru-RU" sz="1400" b="1"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и конкретным основаниям приема) </a:t>
                      </a:r>
                      <a:r>
                        <a:rPr lang="ru-RU" sz="1400" kern="1200" dirty="0" smtClean="0">
                          <a:solidFill>
                            <a:schemeClr val="dk1"/>
                          </a:solidFill>
                          <a:effectLst/>
                          <a:latin typeface="+mn-lt"/>
                          <a:ea typeface="+mn-ea"/>
                          <a:cs typeface="+mn-cs"/>
                        </a:rPr>
                        <a:t>и иных интеллектуальных и (или) творческих конкурсах, физкультурных мероприятиях и спортивных мероприятиях, проводимых центральными органами военного управления Министерства обороны Российской Федерации, подтвержденные наличием соответствующего документа </a:t>
                      </a:r>
                      <a:r>
                        <a:rPr lang="ru-RU" sz="1400" b="1" kern="1200" dirty="0" smtClean="0">
                          <a:solidFill>
                            <a:schemeClr val="dk1"/>
                          </a:solidFill>
                          <a:effectLst/>
                          <a:latin typeface="+mn-lt"/>
                          <a:ea typeface="+mn-ea"/>
                          <a:cs typeface="+mn-cs"/>
                        </a:rPr>
                        <a:t>(победитель/призер)</a:t>
                      </a:r>
                      <a:endParaRPr lang="ru-RU" sz="1400" b="1" dirty="0">
                        <a:solidFill>
                          <a:schemeClr val="tx1"/>
                        </a:solidFill>
                        <a:latin typeface="+mn-lt"/>
                        <a:cs typeface="Times New Roman" panose="02020603050405020304" pitchFamily="18" charset="0"/>
                      </a:endParaRPr>
                    </a:p>
                  </a:txBody>
                  <a:tcPr anchor="ctr"/>
                </a:tc>
                <a:tc>
                  <a:txBody>
                    <a:bodyPr/>
                    <a:lstStyle/>
                    <a:p>
                      <a:pPr algn="ctr"/>
                      <a:r>
                        <a:rPr lang="ru-RU" sz="1400" kern="1200" dirty="0" smtClean="0">
                          <a:solidFill>
                            <a:schemeClr val="dk1"/>
                          </a:solidFill>
                          <a:effectLst/>
                          <a:latin typeface="+mn-lt"/>
                          <a:ea typeface="+mn-ea"/>
                          <a:cs typeface="+mn-cs"/>
                        </a:rPr>
                        <a:t>7/5 баллов</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6</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kern="1200" dirty="0" smtClean="0">
                          <a:solidFill>
                            <a:schemeClr val="dk1"/>
                          </a:solidFill>
                          <a:effectLst/>
                          <a:latin typeface="+mn-lt"/>
                          <a:ea typeface="+mn-ea"/>
                          <a:cs typeface="+mn-cs"/>
                        </a:rPr>
                        <a:t>Результаты участия кандидатов на обучение в олимпиадах школьников </a:t>
                      </a:r>
                      <a:br>
                        <a:rPr lang="ru-RU" sz="1400"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(не используемые для получения особых прав и (или) преимуществ </a:t>
                      </a:r>
                      <a:br>
                        <a:rPr lang="ru-RU" sz="1400" b="1"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при поступлении на обучение) </a:t>
                      </a:r>
                      <a:r>
                        <a:rPr lang="ru-RU" sz="1400" kern="1200" dirty="0" smtClean="0">
                          <a:solidFill>
                            <a:schemeClr val="dk1"/>
                          </a:solidFill>
                          <a:effectLst/>
                          <a:latin typeface="+mn-lt"/>
                          <a:ea typeface="+mn-ea"/>
                          <a:cs typeface="+mn-cs"/>
                        </a:rPr>
                        <a:t>по дисциплине Математика, проводимых </a:t>
                      </a:r>
                      <a:br>
                        <a:rPr lang="ru-RU" sz="1400" kern="1200" dirty="0" smtClean="0">
                          <a:solidFill>
                            <a:schemeClr val="dk1"/>
                          </a:solidFill>
                          <a:effectLst/>
                          <a:latin typeface="+mn-lt"/>
                          <a:ea typeface="+mn-ea"/>
                          <a:cs typeface="+mn-cs"/>
                        </a:rPr>
                      </a:br>
                      <a:r>
                        <a:rPr lang="ru-RU" sz="1400" kern="1200" dirty="0" smtClean="0">
                          <a:solidFill>
                            <a:schemeClr val="dk1"/>
                          </a:solidFill>
                          <a:effectLst/>
                          <a:latin typeface="+mn-lt"/>
                          <a:ea typeface="+mn-ea"/>
                          <a:cs typeface="+mn-cs"/>
                        </a:rPr>
                        <a:t>в порядке, установленном федеральным органом исполнительной власти, осуществляющим функции по выработке государственной политики </a:t>
                      </a:r>
                      <a:br>
                        <a:rPr lang="ru-RU" sz="1400" kern="1200" dirty="0" smtClean="0">
                          <a:solidFill>
                            <a:schemeClr val="dk1"/>
                          </a:solidFill>
                          <a:effectLst/>
                          <a:latin typeface="+mn-lt"/>
                          <a:ea typeface="+mn-ea"/>
                          <a:cs typeface="+mn-cs"/>
                        </a:rPr>
                      </a:br>
                      <a:r>
                        <a:rPr lang="ru-RU" sz="1400" kern="1200" dirty="0" smtClean="0">
                          <a:solidFill>
                            <a:schemeClr val="dk1"/>
                          </a:solidFill>
                          <a:effectLst/>
                          <a:latin typeface="+mn-lt"/>
                          <a:ea typeface="+mn-ea"/>
                          <a:cs typeface="+mn-cs"/>
                        </a:rPr>
                        <a:t>и нормативно-правовому регулированию в сфере образования, в течении четырех лет, следующих за годом проведения соответствующей олимпиады</a:t>
                      </a:r>
                      <a:br>
                        <a:rPr lang="ru-RU" sz="1400"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при наличии у них результатов ЕГЭ не ниже 60 баллов по дисциплине </a:t>
                      </a:r>
                      <a:br>
                        <a:rPr lang="ru-RU" sz="1400" b="1"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Математика (победитель/призер)</a:t>
                      </a:r>
                      <a:endParaRPr lang="ru-RU" sz="1400" b="1" dirty="0">
                        <a:solidFill>
                          <a:schemeClr val="tx1"/>
                        </a:solidFill>
                        <a:latin typeface="+mn-lt"/>
                        <a:cs typeface="Times New Roman" panose="02020603050405020304" pitchFamily="18" charset="0"/>
                      </a:endParaRPr>
                    </a:p>
                  </a:txBody>
                  <a:tcPr anchor="ctr"/>
                </a:tc>
                <a:tc>
                  <a:txBody>
                    <a:bodyPr/>
                    <a:lstStyle/>
                    <a:p>
                      <a:pPr algn="ctr"/>
                      <a:r>
                        <a:rPr lang="ru-RU" sz="1400" kern="1200" dirty="0" smtClean="0">
                          <a:solidFill>
                            <a:schemeClr val="dk1"/>
                          </a:solidFill>
                          <a:effectLst/>
                          <a:latin typeface="+mn-lt"/>
                          <a:ea typeface="+mn-ea"/>
                          <a:cs typeface="+mn-cs"/>
                        </a:rPr>
                        <a:t>7/5 баллов</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7</a:t>
                      </a:r>
                      <a:endParaRPr lang="ru-RU" sz="1400" dirty="0">
                        <a:solidFill>
                          <a:schemeClr val="tx1"/>
                        </a:solidFill>
                        <a:latin typeface="+mn-lt"/>
                        <a:cs typeface="Times New Roman" panose="02020603050405020304" pitchFamily="18" charset="0"/>
                      </a:endParaRPr>
                    </a:p>
                  </a:txBody>
                  <a:tcPr anchor="ctr"/>
                </a:tc>
                <a:tc>
                  <a:txBody>
                    <a:bodyPr/>
                    <a:lstStyle/>
                    <a:p>
                      <a:pPr marL="0" marR="0" indent="0" algn="just" defTabSz="685783" rtl="0" eaLnBrk="1" fontAlgn="auto" latinLnBrk="0" hangingPunct="1">
                        <a:lnSpc>
                          <a:spcPct val="100000"/>
                        </a:lnSpc>
                        <a:spcBef>
                          <a:spcPts val="0"/>
                        </a:spcBef>
                        <a:spcAft>
                          <a:spcPts val="0"/>
                        </a:spcAft>
                        <a:buClrTx/>
                        <a:buSzTx/>
                        <a:buFontTx/>
                        <a:buNone/>
                        <a:tabLst/>
                        <a:defRPr/>
                      </a:pPr>
                      <a:r>
                        <a:rPr lang="ru-RU" sz="1400" b="1" kern="1200" dirty="0" smtClean="0">
                          <a:solidFill>
                            <a:schemeClr val="dk1"/>
                          </a:solidFill>
                          <a:effectLst/>
                          <a:latin typeface="+mn-lt"/>
                          <a:ea typeface="+mn-ea"/>
                          <a:cs typeface="+mn-cs"/>
                        </a:rPr>
                        <a:t>Наличие аттестата выпускника одной из общеобразовательных организаций </a:t>
                      </a:r>
                      <a:br>
                        <a:rPr lang="ru-RU" sz="1400" b="1"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со специальными наименованиями</a:t>
                      </a:r>
                      <a:r>
                        <a:rPr lang="ru-RU" sz="1400" kern="1200" dirty="0" smtClean="0">
                          <a:solidFill>
                            <a:schemeClr val="dk1"/>
                          </a:solidFill>
                          <a:effectLst/>
                          <a:latin typeface="+mn-lt"/>
                          <a:ea typeface="+mn-ea"/>
                          <a:cs typeface="+mn-cs"/>
                        </a:rPr>
                        <a:t>, перечисленными в статье 86 Федерального закона от 29 декабря 2012 г. № 273-ФЗ «Об образовании в Российской Федерации» (диплома выпускника профессиональных образовательных организаций), находящихся в ведении Минобороны России (</a:t>
                      </a:r>
                      <a:r>
                        <a:rPr lang="ru-RU" sz="1400" b="1" kern="1200" dirty="0" smtClean="0">
                          <a:solidFill>
                            <a:schemeClr val="dk1"/>
                          </a:solidFill>
                          <a:effectLst/>
                          <a:latin typeface="+mn-lt"/>
                          <a:ea typeface="+mn-ea"/>
                          <a:cs typeface="+mn-cs"/>
                        </a:rPr>
                        <a:t>при условии поступления в училище в год окончания общеобразовательной организации</a:t>
                      </a:r>
                      <a:r>
                        <a:rPr lang="ru-RU" sz="1400" kern="1200" dirty="0" smtClean="0">
                          <a:solidFill>
                            <a:schemeClr val="dk1"/>
                          </a:solidFill>
                          <a:effectLst/>
                          <a:latin typeface="+mn-lt"/>
                          <a:ea typeface="+mn-ea"/>
                          <a:cs typeface="+mn-cs"/>
                        </a:rPr>
                        <a:t>)</a:t>
                      </a:r>
                      <a:endParaRPr lang="ru-RU" sz="1400" dirty="0" smtClean="0">
                        <a:solidFill>
                          <a:schemeClr val="tx1"/>
                        </a:solidFill>
                        <a:latin typeface="+mn-lt"/>
                        <a:cs typeface="Times New Roman" panose="02020603050405020304" pitchFamily="18" charset="0"/>
                      </a:endParaRPr>
                    </a:p>
                  </a:txBody>
                  <a:tcPr anchor="ctr"/>
                </a:tc>
                <a:tc>
                  <a:txBody>
                    <a:bodyPr/>
                    <a:lstStyle/>
                    <a:p>
                      <a:pPr algn="ctr"/>
                      <a:r>
                        <a:rPr lang="ru-RU" sz="1400" dirty="0" smtClean="0">
                          <a:solidFill>
                            <a:schemeClr val="tx1"/>
                          </a:solidFill>
                          <a:latin typeface="+mn-lt"/>
                          <a:cs typeface="Times New Roman" panose="02020603050405020304" pitchFamily="18" charset="0"/>
                        </a:rPr>
                        <a:t>5 баллов</a:t>
                      </a:r>
                      <a:endParaRPr lang="ru-RU" sz="1400" dirty="0">
                        <a:solidFill>
                          <a:schemeClr val="tx1"/>
                        </a:solidFill>
                        <a:latin typeface="+mn-lt"/>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194624446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a:solidFill>
                  <a:srgbClr val="000000"/>
                </a:solidFill>
                <a:cs typeface="Times New Roman" pitchFamily="18" charset="0"/>
              </a:rPr>
              <a:t>ПЕРЕЧЕНЬ ИНДИВИДУАЛЬНЫХ ДОСТИЖЕНИЙ</a:t>
            </a:r>
          </a:p>
        </p:txBody>
      </p:sp>
      <p:sp>
        <p:nvSpPr>
          <p:cNvPr id="9" name="Прямоугольник 8"/>
          <p:cNvSpPr/>
          <p:nvPr/>
        </p:nvSpPr>
        <p:spPr>
          <a:xfrm>
            <a:off x="8337845"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27</a:t>
            </a:r>
            <a:endParaRPr lang="ru-RU" b="1" kern="0" dirty="0">
              <a:solidFill>
                <a:srgbClr val="000000"/>
              </a:solidFill>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084042156"/>
              </p:ext>
            </p:extLst>
          </p:nvPr>
        </p:nvGraphicFramePr>
        <p:xfrm>
          <a:off x="298515" y="1268570"/>
          <a:ext cx="8594661" cy="5217160"/>
        </p:xfrm>
        <a:graphic>
          <a:graphicData uri="http://schemas.openxmlformats.org/drawingml/2006/table">
            <a:tbl>
              <a:tblPr firstRow="1" bandRow="1">
                <a:tableStyleId>{5C22544A-7EE6-4342-B048-85BDC9FD1C3A}</a:tableStyleId>
              </a:tblPr>
              <a:tblGrid>
                <a:gridCol w="502763"/>
                <a:gridCol w="6419654"/>
                <a:gridCol w="1672244"/>
              </a:tblGrid>
              <a:tr h="370840">
                <a:tc>
                  <a:txBody>
                    <a:bodyPr/>
                    <a:lstStyle/>
                    <a:p>
                      <a:pPr algn="ctr"/>
                      <a:r>
                        <a:rPr lang="ru-RU" sz="1400" dirty="0" smtClean="0">
                          <a:solidFill>
                            <a:schemeClr val="tx1"/>
                          </a:solidFill>
                          <a:latin typeface="+mn-lt"/>
                          <a:cs typeface="Times New Roman" panose="02020603050405020304" pitchFamily="18" charset="0"/>
                        </a:rPr>
                        <a:t>№ п/п</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Полное наименование индивидуального достижения, </a:t>
                      </a:r>
                      <a:br>
                        <a:rPr lang="ru-RU" sz="1400" b="1" kern="1200" dirty="0" smtClean="0">
                          <a:solidFill>
                            <a:schemeClr val="tx1"/>
                          </a:solidFill>
                          <a:effectLst/>
                          <a:latin typeface="+mn-lt"/>
                          <a:ea typeface="+mn-ea"/>
                          <a:cs typeface="+mn-cs"/>
                        </a:rPr>
                      </a:br>
                      <a:r>
                        <a:rPr lang="ru-RU" sz="1400" b="1" kern="1200" dirty="0" smtClean="0">
                          <a:solidFill>
                            <a:schemeClr val="tx1"/>
                          </a:solidFill>
                          <a:effectLst/>
                          <a:latin typeface="+mn-lt"/>
                          <a:ea typeface="+mn-ea"/>
                          <a:cs typeface="+mn-cs"/>
                        </a:rPr>
                        <a:t>статус или награда его обладателя</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Баллы за индивидуальное достижение</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8</a:t>
                      </a:r>
                      <a:endParaRPr lang="ru-RU" sz="1400" dirty="0">
                        <a:solidFill>
                          <a:schemeClr val="tx1"/>
                        </a:solidFill>
                        <a:latin typeface="+mn-lt"/>
                        <a:cs typeface="Times New Roman" panose="02020603050405020304" pitchFamily="18" charset="0"/>
                      </a:endParaRPr>
                    </a:p>
                  </a:txBody>
                  <a:tcPr anchor="ctr"/>
                </a:tc>
                <a:tc>
                  <a:txBody>
                    <a:bodyPr/>
                    <a:lstStyle/>
                    <a:p>
                      <a:pPr algn="l"/>
                      <a:r>
                        <a:rPr lang="ru-RU" sz="1600" b="1" kern="1200" dirty="0" smtClean="0">
                          <a:solidFill>
                            <a:schemeClr val="dk1"/>
                          </a:solidFill>
                          <a:effectLst/>
                          <a:latin typeface="+mn-lt"/>
                          <a:ea typeface="+mn-ea"/>
                          <a:cs typeface="+mn-cs"/>
                        </a:rPr>
                        <a:t>Наличие спортивного разряда или спортивного звания.</a:t>
                      </a:r>
                      <a:endParaRPr lang="ru-RU" sz="1600" b="0" kern="1200" dirty="0" smtClean="0">
                        <a:solidFill>
                          <a:schemeClr val="dk1"/>
                        </a:solidFill>
                        <a:effectLst/>
                        <a:latin typeface="+mn-lt"/>
                        <a:ea typeface="+mn-ea"/>
                        <a:cs typeface="+mn-cs"/>
                      </a:endParaRPr>
                    </a:p>
                    <a:p>
                      <a:pPr algn="l"/>
                      <a:endParaRPr lang="ru-RU" sz="1400" kern="1200" dirty="0" smtClean="0">
                        <a:solidFill>
                          <a:schemeClr val="dk1"/>
                        </a:solidFill>
                        <a:effectLst/>
                        <a:latin typeface="+mn-lt"/>
                        <a:ea typeface="+mn-ea"/>
                        <a:cs typeface="+mn-cs"/>
                      </a:endParaRPr>
                    </a:p>
                    <a:p>
                      <a:pPr algn="just"/>
                      <a:r>
                        <a:rPr lang="ru-RU" sz="1400" b="1" kern="1200" dirty="0" smtClean="0">
                          <a:solidFill>
                            <a:schemeClr val="dk1"/>
                          </a:solidFill>
                          <a:effectLst/>
                          <a:latin typeface="+mn-lt"/>
                          <a:ea typeface="+mn-ea"/>
                          <a:cs typeface="+mn-cs"/>
                        </a:rPr>
                        <a:t>1. По видам спорта, включенным в программы Олимпийских игр </a:t>
                      </a:r>
                      <a:br>
                        <a:rPr lang="ru-RU" sz="1400" b="1" kern="1200" dirty="0" smtClean="0">
                          <a:solidFill>
                            <a:schemeClr val="dk1"/>
                          </a:solidFill>
                          <a:effectLst/>
                          <a:latin typeface="+mn-lt"/>
                          <a:ea typeface="+mn-ea"/>
                          <a:cs typeface="+mn-cs"/>
                        </a:rPr>
                      </a:br>
                      <a:r>
                        <a:rPr lang="ru-RU" sz="1400" b="1" kern="1200" dirty="0" smtClean="0">
                          <a:solidFill>
                            <a:schemeClr val="dk1"/>
                          </a:solidFill>
                          <a:effectLst/>
                          <a:latin typeface="+mn-lt"/>
                          <a:ea typeface="+mn-ea"/>
                          <a:cs typeface="+mn-cs"/>
                        </a:rPr>
                        <a:t>или по военно-прикладным видам спорта:</a:t>
                      </a:r>
                    </a:p>
                    <a:p>
                      <a:pPr marL="0" indent="442913" algn="just"/>
                      <a:r>
                        <a:rPr lang="ru-RU" sz="1400" kern="1200" dirty="0" smtClean="0">
                          <a:solidFill>
                            <a:schemeClr val="dk1"/>
                          </a:solidFill>
                          <a:effectLst/>
                          <a:latin typeface="+mn-lt"/>
                          <a:ea typeface="+mn-ea"/>
                          <a:cs typeface="+mn-cs"/>
                        </a:rPr>
                        <a:t>мастер спорта;</a:t>
                      </a:r>
                    </a:p>
                    <a:p>
                      <a:pPr marL="0" indent="442913" algn="just"/>
                      <a:r>
                        <a:rPr lang="ru-RU" sz="1400" kern="1200" dirty="0" smtClean="0">
                          <a:solidFill>
                            <a:schemeClr val="dk1"/>
                          </a:solidFill>
                          <a:effectLst/>
                          <a:latin typeface="+mn-lt"/>
                          <a:ea typeface="+mn-ea"/>
                          <a:cs typeface="+mn-cs"/>
                        </a:rPr>
                        <a:t>кандидат в мастера спорта; </a:t>
                      </a:r>
                    </a:p>
                    <a:p>
                      <a:pPr marL="0" indent="442913" algn="just"/>
                      <a:r>
                        <a:rPr lang="ru-RU" sz="1400" kern="1200" dirty="0" smtClean="0">
                          <a:solidFill>
                            <a:schemeClr val="dk1"/>
                          </a:solidFill>
                          <a:effectLst/>
                          <a:latin typeface="+mn-lt"/>
                          <a:ea typeface="+mn-ea"/>
                          <a:cs typeface="+mn-cs"/>
                        </a:rPr>
                        <a:t>первый спортивный разряд.</a:t>
                      </a:r>
                    </a:p>
                    <a:p>
                      <a:pPr marL="0" indent="0" algn="just"/>
                      <a:r>
                        <a:rPr lang="ru-RU" sz="1400" b="1" kern="1200" dirty="0" smtClean="0">
                          <a:solidFill>
                            <a:schemeClr val="dk1"/>
                          </a:solidFill>
                          <a:effectLst/>
                          <a:latin typeface="+mn-lt"/>
                          <a:ea typeface="+mn-ea"/>
                          <a:cs typeface="+mn-cs"/>
                        </a:rPr>
                        <a:t>2. По остальным видам спорта:</a:t>
                      </a:r>
                    </a:p>
                    <a:p>
                      <a:pPr marL="0" indent="442913" algn="just"/>
                      <a:r>
                        <a:rPr lang="ru-RU" sz="1400" kern="1200" dirty="0" smtClean="0">
                          <a:solidFill>
                            <a:schemeClr val="dk1"/>
                          </a:solidFill>
                          <a:effectLst/>
                          <a:latin typeface="+mn-lt"/>
                          <a:ea typeface="+mn-ea"/>
                          <a:cs typeface="+mn-cs"/>
                        </a:rPr>
                        <a:t>мастер спорта, кандидат в мастера спорта</a:t>
                      </a:r>
                      <a:endParaRPr lang="ru-RU" sz="1400" dirty="0">
                        <a:solidFill>
                          <a:schemeClr val="tx1"/>
                        </a:solidFill>
                        <a:latin typeface="+mn-lt"/>
                        <a:cs typeface="Times New Roman" panose="02020603050405020304" pitchFamily="18" charset="0"/>
                      </a:endParaRPr>
                    </a:p>
                  </a:txBody>
                  <a:tcPr anchor="ctr"/>
                </a:tc>
                <a:tc>
                  <a:txBody>
                    <a:bodyPr/>
                    <a:lstStyle/>
                    <a:p>
                      <a:pPr algn="ctr"/>
                      <a:endParaRPr lang="ru-RU" sz="1400" dirty="0" smtClean="0">
                        <a:solidFill>
                          <a:schemeClr val="tx1"/>
                        </a:solidFill>
                        <a:latin typeface="+mn-lt"/>
                        <a:cs typeface="Times New Roman" panose="02020603050405020304" pitchFamily="18" charset="0"/>
                      </a:endParaRPr>
                    </a:p>
                    <a:p>
                      <a:pPr algn="ctr"/>
                      <a:endParaRPr lang="ru-RU" sz="1400" dirty="0" smtClean="0">
                        <a:solidFill>
                          <a:schemeClr val="tx1"/>
                        </a:solidFill>
                        <a:latin typeface="+mn-lt"/>
                        <a:cs typeface="Times New Roman" panose="02020603050405020304" pitchFamily="18" charset="0"/>
                      </a:endParaRPr>
                    </a:p>
                    <a:p>
                      <a:pPr algn="ctr"/>
                      <a:endParaRPr lang="ru-RU" sz="1400" dirty="0" smtClean="0">
                        <a:solidFill>
                          <a:schemeClr val="tx1"/>
                        </a:solidFill>
                        <a:latin typeface="+mn-lt"/>
                        <a:cs typeface="Times New Roman" panose="02020603050405020304" pitchFamily="18" charset="0"/>
                      </a:endParaRPr>
                    </a:p>
                    <a:p>
                      <a:pPr algn="ctr"/>
                      <a:endParaRPr lang="ru-RU" sz="1400" dirty="0" smtClean="0">
                        <a:solidFill>
                          <a:schemeClr val="tx1"/>
                        </a:solidFill>
                        <a:latin typeface="+mn-lt"/>
                        <a:cs typeface="Times New Roman" panose="02020603050405020304" pitchFamily="18" charset="0"/>
                      </a:endParaRPr>
                    </a:p>
                    <a:p>
                      <a:pPr algn="ctr"/>
                      <a:endParaRPr lang="ru-RU" sz="1400" dirty="0" smtClean="0">
                        <a:solidFill>
                          <a:schemeClr val="tx1"/>
                        </a:solidFill>
                        <a:latin typeface="+mn-lt"/>
                        <a:cs typeface="Times New Roman" panose="02020603050405020304" pitchFamily="18" charset="0"/>
                      </a:endParaRPr>
                    </a:p>
                    <a:p>
                      <a:pPr algn="ctr"/>
                      <a:r>
                        <a:rPr lang="ru-RU" sz="1400" dirty="0" smtClean="0">
                          <a:solidFill>
                            <a:schemeClr val="tx1"/>
                          </a:solidFill>
                          <a:latin typeface="+mn-lt"/>
                          <a:cs typeface="Times New Roman" panose="02020603050405020304" pitchFamily="18" charset="0"/>
                        </a:rPr>
                        <a:t>10 баллов</a:t>
                      </a:r>
                    </a:p>
                    <a:p>
                      <a:pPr algn="ctr"/>
                      <a:r>
                        <a:rPr lang="ru-RU" sz="1400" dirty="0" smtClean="0">
                          <a:solidFill>
                            <a:schemeClr val="tx1"/>
                          </a:solidFill>
                          <a:latin typeface="+mn-lt"/>
                          <a:cs typeface="Times New Roman" panose="02020603050405020304" pitchFamily="18" charset="0"/>
                        </a:rPr>
                        <a:t>7 баллов</a:t>
                      </a:r>
                    </a:p>
                    <a:p>
                      <a:pPr algn="ctr"/>
                      <a:r>
                        <a:rPr lang="ru-RU" sz="1400" dirty="0" smtClean="0">
                          <a:solidFill>
                            <a:schemeClr val="tx1"/>
                          </a:solidFill>
                          <a:latin typeface="+mn-lt"/>
                          <a:cs typeface="Times New Roman" panose="02020603050405020304" pitchFamily="18" charset="0"/>
                        </a:rPr>
                        <a:t>6 баллов</a:t>
                      </a:r>
                    </a:p>
                    <a:p>
                      <a:pPr algn="ctr"/>
                      <a:endParaRPr lang="ru-RU" sz="1400" dirty="0" smtClean="0">
                        <a:solidFill>
                          <a:schemeClr val="tx1"/>
                        </a:solidFill>
                        <a:latin typeface="+mn-lt"/>
                        <a:cs typeface="Times New Roman" panose="02020603050405020304" pitchFamily="18" charset="0"/>
                      </a:endParaRPr>
                    </a:p>
                    <a:p>
                      <a:pPr algn="ctr"/>
                      <a:r>
                        <a:rPr lang="ru-RU" sz="1400" dirty="0" smtClean="0">
                          <a:solidFill>
                            <a:schemeClr val="tx1"/>
                          </a:solidFill>
                          <a:latin typeface="+mn-lt"/>
                          <a:cs typeface="Times New Roman" panose="02020603050405020304" pitchFamily="18" charset="0"/>
                        </a:rPr>
                        <a:t>5 баллов</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9</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наград</a:t>
                      </a:r>
                      <a:r>
                        <a:rPr lang="ru-RU" sz="1400" kern="1200" dirty="0" smtClean="0">
                          <a:solidFill>
                            <a:schemeClr val="dk1"/>
                          </a:solidFill>
                          <a:effectLst/>
                          <a:latin typeface="+mn-lt"/>
                          <a:ea typeface="+mn-ea"/>
                          <a:cs typeface="+mn-cs"/>
                        </a:rPr>
                        <a:t>, подтвержденных соответствующим документом</a:t>
                      </a:r>
                      <a:r>
                        <a:rPr lang="ru-RU" sz="1400" kern="1200" baseline="0" dirty="0" smtClean="0">
                          <a:solidFill>
                            <a:schemeClr val="dk1"/>
                          </a:solidFill>
                          <a:effectLst/>
                          <a:latin typeface="+mn-lt"/>
                          <a:ea typeface="+mn-ea"/>
                          <a:cs typeface="+mn-cs"/>
                        </a:rPr>
                        <a:t> </a:t>
                      </a:r>
                      <a:r>
                        <a:rPr lang="ru-RU" sz="1400" kern="1200" dirty="0" smtClean="0">
                          <a:solidFill>
                            <a:schemeClr val="dk1"/>
                          </a:solidFill>
                          <a:effectLst/>
                          <a:latin typeface="+mn-lt"/>
                          <a:ea typeface="+mn-ea"/>
                          <a:cs typeface="+mn-cs"/>
                        </a:rPr>
                        <a:t>(удостоверением к ним):</a:t>
                      </a:r>
                    </a:p>
                    <a:p>
                      <a:pPr marL="0" indent="442913" algn="just"/>
                      <a:r>
                        <a:rPr lang="ru-RU" sz="1400" kern="1200" dirty="0" smtClean="0">
                          <a:solidFill>
                            <a:schemeClr val="dk1"/>
                          </a:solidFill>
                          <a:effectLst/>
                          <a:latin typeface="+mn-lt"/>
                          <a:ea typeface="+mn-ea"/>
                          <a:cs typeface="+mn-cs"/>
                        </a:rPr>
                        <a:t>государственная награда Российской Федерации;</a:t>
                      </a:r>
                    </a:p>
                    <a:p>
                      <a:pPr marL="0" indent="442913" algn="just"/>
                      <a:r>
                        <a:rPr lang="ru-RU" sz="1400" kern="1200" dirty="0" smtClean="0">
                          <a:solidFill>
                            <a:schemeClr val="dk1"/>
                          </a:solidFill>
                          <a:effectLst/>
                          <a:latin typeface="+mn-lt"/>
                          <a:ea typeface="+mn-ea"/>
                          <a:cs typeface="+mn-cs"/>
                        </a:rPr>
                        <a:t>ведомственный знак отличия Министерства обороны Российской Федерации (приказ МО РФ 2017 г. № 777)</a:t>
                      </a:r>
                      <a:endParaRPr lang="ru-RU" sz="1400" dirty="0">
                        <a:solidFill>
                          <a:schemeClr val="tx1"/>
                        </a:solidFill>
                        <a:latin typeface="+mn-lt"/>
                        <a:cs typeface="Times New Roman" panose="02020603050405020304" pitchFamily="18" charset="0"/>
                      </a:endParaRPr>
                    </a:p>
                  </a:txBody>
                  <a:tcPr anchor="ctr"/>
                </a:tc>
                <a:tc>
                  <a:txBody>
                    <a:bodyPr/>
                    <a:lstStyle/>
                    <a:p>
                      <a:pPr algn="ctr"/>
                      <a:endParaRPr lang="ru-RU" sz="1400" dirty="0" smtClean="0">
                        <a:solidFill>
                          <a:schemeClr val="tx1"/>
                        </a:solidFill>
                        <a:latin typeface="+mn-lt"/>
                        <a:cs typeface="Times New Roman" panose="02020603050405020304" pitchFamily="18" charset="0"/>
                      </a:endParaRPr>
                    </a:p>
                    <a:p>
                      <a:pPr algn="ctr"/>
                      <a:r>
                        <a:rPr lang="ru-RU" sz="1400" dirty="0" smtClean="0">
                          <a:solidFill>
                            <a:schemeClr val="tx1"/>
                          </a:solidFill>
                          <a:latin typeface="+mn-lt"/>
                          <a:cs typeface="Times New Roman" panose="02020603050405020304" pitchFamily="18" charset="0"/>
                        </a:rPr>
                        <a:t>10 баллов</a:t>
                      </a:r>
                    </a:p>
                    <a:p>
                      <a:pPr algn="ctr"/>
                      <a:r>
                        <a:rPr lang="ru-RU" sz="1400" dirty="0" smtClean="0">
                          <a:solidFill>
                            <a:schemeClr val="tx1"/>
                          </a:solidFill>
                          <a:latin typeface="+mn-lt"/>
                          <a:cs typeface="Times New Roman" panose="02020603050405020304" pitchFamily="18" charset="0"/>
                        </a:rPr>
                        <a:t>7 баллов</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10</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удостоверения ветерана боевых действий</a:t>
                      </a:r>
                      <a:endParaRPr lang="ru-RU" sz="1400" b="1" dirty="0">
                        <a:solidFill>
                          <a:schemeClr val="tx1"/>
                        </a:solidFill>
                        <a:latin typeface="+mn-lt"/>
                        <a:cs typeface="Times New Roman" panose="02020603050405020304" pitchFamily="18" charset="0"/>
                      </a:endParaRPr>
                    </a:p>
                  </a:txBody>
                  <a:tcPr anchor="ctr"/>
                </a:tc>
                <a:tc>
                  <a:txBody>
                    <a:bodyPr/>
                    <a:lstStyle/>
                    <a:p>
                      <a:pPr algn="ctr"/>
                      <a:r>
                        <a:rPr lang="ru-RU" sz="1400" dirty="0" smtClean="0">
                          <a:solidFill>
                            <a:schemeClr val="tx1"/>
                          </a:solidFill>
                          <a:latin typeface="+mn-lt"/>
                          <a:cs typeface="Times New Roman" panose="02020603050405020304" pitchFamily="18" charset="0"/>
                        </a:rPr>
                        <a:t>6 баллов</a:t>
                      </a:r>
                      <a:endParaRPr lang="ru-RU" sz="1400" dirty="0">
                        <a:solidFill>
                          <a:schemeClr val="tx1"/>
                        </a:solidFill>
                        <a:latin typeface="+mn-lt"/>
                        <a:cs typeface="Times New Roman" panose="02020603050405020304" pitchFamily="18" charset="0"/>
                      </a:endParaRPr>
                    </a:p>
                  </a:txBody>
                  <a:tcPr anchor="ctr"/>
                </a:tc>
              </a:tr>
              <a:tr h="370840">
                <a:tc>
                  <a:txBody>
                    <a:bodyPr/>
                    <a:lstStyle/>
                    <a:p>
                      <a:pPr algn="ctr"/>
                      <a:r>
                        <a:rPr lang="ru-RU" sz="1400" dirty="0" smtClean="0">
                          <a:solidFill>
                            <a:schemeClr val="tx1"/>
                          </a:solidFill>
                          <a:latin typeface="+mn-lt"/>
                          <a:cs typeface="Times New Roman" panose="02020603050405020304" pitchFamily="18" charset="0"/>
                        </a:rPr>
                        <a:t>11</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документа участника сообщества «Братство Авангарда» </a:t>
                      </a:r>
                      <a:r>
                        <a:rPr lang="ru-RU" sz="1400" b="0" kern="1200" dirty="0" smtClean="0">
                          <a:solidFill>
                            <a:schemeClr val="dk1"/>
                          </a:solidFill>
                          <a:effectLst/>
                          <a:latin typeface="+mn-lt"/>
                          <a:ea typeface="+mn-ea"/>
                          <a:cs typeface="+mn-cs"/>
                        </a:rPr>
                        <a:t>при условии, что кандидат является выпускником учебно-методического центра военно-патриотического воспитания </a:t>
                      </a:r>
                      <a:r>
                        <a:rPr lang="ru-RU" sz="1400" b="1" kern="1200" dirty="0" smtClean="0">
                          <a:solidFill>
                            <a:schemeClr val="dk1"/>
                          </a:solidFill>
                          <a:effectLst/>
                          <a:latin typeface="+mn-lt"/>
                          <a:ea typeface="+mn-ea"/>
                          <a:cs typeface="+mn-cs"/>
                        </a:rPr>
                        <a:t>«Авангард»</a:t>
                      </a:r>
                      <a:endParaRPr lang="ru-RU" sz="1400" b="1" dirty="0" smtClean="0">
                        <a:solidFill>
                          <a:schemeClr val="tx1"/>
                        </a:solidFill>
                        <a:latin typeface="+mn-lt"/>
                        <a:cs typeface="Times New Roman" panose="02020603050405020304" pitchFamily="18" charset="0"/>
                      </a:endParaRPr>
                    </a:p>
                  </a:txBody>
                  <a:tcPr anchor="ctr"/>
                </a:tc>
                <a:tc>
                  <a:txBody>
                    <a:bodyPr/>
                    <a:lstStyle/>
                    <a:p>
                      <a:pPr algn="ctr"/>
                      <a:r>
                        <a:rPr lang="ru-RU" sz="1400" dirty="0" smtClean="0">
                          <a:solidFill>
                            <a:schemeClr val="tx1"/>
                          </a:solidFill>
                          <a:latin typeface="+mn-lt"/>
                          <a:cs typeface="Times New Roman" panose="02020603050405020304" pitchFamily="18" charset="0"/>
                        </a:rPr>
                        <a:t>5 баллов</a:t>
                      </a:r>
                      <a:endParaRPr lang="ru-RU" sz="1400" dirty="0">
                        <a:solidFill>
                          <a:schemeClr val="tx1"/>
                        </a:solidFill>
                        <a:latin typeface="+mn-lt"/>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1532650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a:solidFill>
                  <a:srgbClr val="000000"/>
                </a:solidFill>
                <a:cs typeface="Times New Roman" pitchFamily="18" charset="0"/>
              </a:rPr>
              <a:t>ПЕРЕЧЕНЬ ИНДИВИДУАЛЬНЫХ ДОСТИЖЕНИЙ</a:t>
            </a:r>
          </a:p>
        </p:txBody>
      </p:sp>
      <p:sp>
        <p:nvSpPr>
          <p:cNvPr id="9" name="Прямоугольник 8"/>
          <p:cNvSpPr/>
          <p:nvPr/>
        </p:nvSpPr>
        <p:spPr>
          <a:xfrm>
            <a:off x="8337845"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28</a:t>
            </a:r>
            <a:endParaRPr lang="ru-RU" b="1" kern="0" dirty="0">
              <a:solidFill>
                <a:srgbClr val="000000"/>
              </a:solidFill>
              <a:cs typeface="Times New Roman" pitchFamily="18" charset="0"/>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289843664"/>
              </p:ext>
            </p:extLst>
          </p:nvPr>
        </p:nvGraphicFramePr>
        <p:xfrm>
          <a:off x="326919" y="890015"/>
          <a:ext cx="8529359" cy="6002236"/>
        </p:xfrm>
        <a:graphic>
          <a:graphicData uri="http://schemas.openxmlformats.org/drawingml/2006/table">
            <a:tbl>
              <a:tblPr firstRow="1" bandRow="1">
                <a:tableStyleId>{5C22544A-7EE6-4342-B048-85BDC9FD1C3A}</a:tableStyleId>
              </a:tblPr>
              <a:tblGrid>
                <a:gridCol w="498943"/>
                <a:gridCol w="6370878"/>
                <a:gridCol w="1659538"/>
              </a:tblGrid>
              <a:tr h="717817">
                <a:tc>
                  <a:txBody>
                    <a:bodyPr/>
                    <a:lstStyle/>
                    <a:p>
                      <a:pPr algn="ctr"/>
                      <a:r>
                        <a:rPr lang="ru-RU" sz="1400" dirty="0" smtClean="0">
                          <a:solidFill>
                            <a:schemeClr val="tx1"/>
                          </a:solidFill>
                          <a:latin typeface="+mn-lt"/>
                          <a:cs typeface="Times New Roman" panose="02020603050405020304" pitchFamily="18" charset="0"/>
                        </a:rPr>
                        <a:t>№ п/п</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Полное наименование индивидуального достижения, </a:t>
                      </a:r>
                      <a:br>
                        <a:rPr lang="ru-RU" sz="1400" b="1" kern="1200" dirty="0" smtClean="0">
                          <a:solidFill>
                            <a:schemeClr val="tx1"/>
                          </a:solidFill>
                          <a:effectLst/>
                          <a:latin typeface="+mn-lt"/>
                          <a:ea typeface="+mn-ea"/>
                          <a:cs typeface="+mn-cs"/>
                        </a:rPr>
                      </a:br>
                      <a:r>
                        <a:rPr lang="ru-RU" sz="1400" b="1" kern="1200" dirty="0" smtClean="0">
                          <a:solidFill>
                            <a:schemeClr val="tx1"/>
                          </a:solidFill>
                          <a:effectLst/>
                          <a:latin typeface="+mn-lt"/>
                          <a:ea typeface="+mn-ea"/>
                          <a:cs typeface="+mn-cs"/>
                        </a:rPr>
                        <a:t>статус или награда его обладателя</a:t>
                      </a:r>
                      <a:endParaRPr lang="ru-RU" sz="1400" dirty="0">
                        <a:solidFill>
                          <a:schemeClr val="tx1"/>
                        </a:solidFill>
                        <a:latin typeface="+mn-lt"/>
                        <a:cs typeface="Times New Roman" panose="02020603050405020304" pitchFamily="18" charset="0"/>
                      </a:endParaRPr>
                    </a:p>
                  </a:txBody>
                  <a:tcPr anchor="ctr"/>
                </a:tc>
                <a:tc>
                  <a:txBody>
                    <a:bodyPr/>
                    <a:lstStyle/>
                    <a:p>
                      <a:pPr algn="ctr"/>
                      <a:r>
                        <a:rPr lang="ru-RU" sz="1400" b="1" kern="1200" dirty="0" smtClean="0">
                          <a:solidFill>
                            <a:schemeClr val="tx1"/>
                          </a:solidFill>
                          <a:effectLst/>
                          <a:latin typeface="+mn-lt"/>
                          <a:ea typeface="+mn-ea"/>
                          <a:cs typeface="+mn-cs"/>
                        </a:rPr>
                        <a:t>Баллы за индивидуальное достижение</a:t>
                      </a:r>
                      <a:endParaRPr lang="ru-RU" sz="1400" dirty="0">
                        <a:solidFill>
                          <a:schemeClr val="tx1"/>
                        </a:solidFill>
                        <a:latin typeface="+mn-lt"/>
                        <a:cs typeface="Times New Roman" panose="02020603050405020304" pitchFamily="18" charset="0"/>
                      </a:endParaRPr>
                    </a:p>
                  </a:txBody>
                  <a:tcPr anchor="ctr"/>
                </a:tc>
              </a:tr>
              <a:tr h="1136544">
                <a:tc>
                  <a:txBody>
                    <a:bodyPr/>
                    <a:lstStyle/>
                    <a:p>
                      <a:pPr algn="ctr"/>
                      <a:r>
                        <a:rPr lang="ru-RU" sz="1400" dirty="0" smtClean="0">
                          <a:solidFill>
                            <a:schemeClr val="tx1"/>
                          </a:solidFill>
                          <a:latin typeface="+mn-lt"/>
                          <a:cs typeface="Times New Roman" panose="02020603050405020304" pitchFamily="18" charset="0"/>
                        </a:rPr>
                        <a:t>12</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kern="1200" dirty="0" smtClean="0">
                          <a:solidFill>
                            <a:schemeClr val="dk1"/>
                          </a:solidFill>
                          <a:effectLst/>
                          <a:latin typeface="+mn-lt"/>
                          <a:ea typeface="+mn-ea"/>
                          <a:cs typeface="+mn-cs"/>
                        </a:rPr>
                        <a:t>Наличие личной книжки юнармейца Всероссийского детско-юношеского </a:t>
                      </a:r>
                      <a:r>
                        <a:rPr lang="ru-RU" sz="1400" b="0" kern="1200" dirty="0" smtClean="0">
                          <a:solidFill>
                            <a:schemeClr val="dk1"/>
                          </a:solidFill>
                          <a:effectLst/>
                          <a:latin typeface="+mn-lt"/>
                          <a:ea typeface="+mn-ea"/>
                          <a:cs typeface="+mn-cs"/>
                        </a:rPr>
                        <a:t>военно-патриотического общественного движения «ЮНАРМИЯ» (далее – Движение) при условии, что кандидат является участником Движения не менее одного года.</a:t>
                      </a:r>
                    </a:p>
                    <a:p>
                      <a:pPr algn="just"/>
                      <a:r>
                        <a:rPr lang="ru-RU" sz="1400" b="1" kern="1200" dirty="0" smtClean="0">
                          <a:solidFill>
                            <a:schemeClr val="dk1"/>
                          </a:solidFill>
                          <a:effectLst/>
                          <a:latin typeface="+mn-lt"/>
                          <a:ea typeface="+mn-ea"/>
                          <a:cs typeface="+mn-cs"/>
                        </a:rPr>
                        <a:t>Срок определяется по состоянию на 1 июля года приема в училище.</a:t>
                      </a:r>
                    </a:p>
                  </a:txBody>
                  <a:tcPr anchor="ctr"/>
                </a:tc>
                <a:tc>
                  <a:txBody>
                    <a:bodyPr/>
                    <a:lstStyle/>
                    <a:p>
                      <a:pPr algn="ctr"/>
                      <a:r>
                        <a:rPr lang="ru-RU" sz="1400" dirty="0" smtClean="0">
                          <a:solidFill>
                            <a:schemeClr val="tx1"/>
                          </a:solidFill>
                          <a:latin typeface="+mn-lt"/>
                          <a:cs typeface="Times New Roman" panose="02020603050405020304" pitchFamily="18" charset="0"/>
                        </a:rPr>
                        <a:t>5 баллов</a:t>
                      </a:r>
                    </a:p>
                  </a:txBody>
                  <a:tcPr anchor="ctr"/>
                </a:tc>
              </a:tr>
              <a:tr h="1764633">
                <a:tc>
                  <a:txBody>
                    <a:bodyPr/>
                    <a:lstStyle/>
                    <a:p>
                      <a:pPr algn="ctr"/>
                      <a:r>
                        <a:rPr lang="ru-RU" sz="1400" dirty="0" smtClean="0">
                          <a:solidFill>
                            <a:schemeClr val="tx1"/>
                          </a:solidFill>
                          <a:latin typeface="+mn-lt"/>
                          <a:cs typeface="Times New Roman" panose="02020603050405020304" pitchFamily="18" charset="0"/>
                        </a:rPr>
                        <a:t>13</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dirty="0" smtClean="0">
                          <a:solidFill>
                            <a:schemeClr val="tx1"/>
                          </a:solidFill>
                          <a:latin typeface="+mn-lt"/>
                          <a:cs typeface="Times New Roman" panose="02020603050405020304" pitchFamily="18" charset="0"/>
                        </a:rPr>
                        <a:t>Наличие золотого знака отличия Всероссийского физкультурно-спортивного комплекса «Готов к труду и обороне»</a:t>
                      </a:r>
                      <a:r>
                        <a:rPr lang="ru-RU" sz="1400" b="0" dirty="0" smtClean="0">
                          <a:solidFill>
                            <a:schemeClr val="tx1"/>
                          </a:solidFill>
                          <a:latin typeface="+mn-lt"/>
                          <a:cs typeface="Times New Roman" panose="02020603050405020304" pitchFamily="18" charset="0"/>
                        </a:rPr>
                        <a:t> (ГТО) и удостоверения к нему установленного образца при условии сдачи кандидатом вступительного испытания по физической подготовленности на оценку «отлично», если поступающий награжден указанным золотым знаком за выполнение нормативов Комплекса ГТО, установленных для возрастной группы населения Российской Федерации, к которой поступающий относится (относился)</a:t>
                      </a:r>
                      <a:br>
                        <a:rPr lang="ru-RU" sz="1400" b="0" dirty="0" smtClean="0">
                          <a:solidFill>
                            <a:schemeClr val="tx1"/>
                          </a:solidFill>
                          <a:latin typeface="+mn-lt"/>
                          <a:cs typeface="Times New Roman" panose="02020603050405020304" pitchFamily="18" charset="0"/>
                        </a:rPr>
                      </a:br>
                      <a:r>
                        <a:rPr lang="ru-RU" sz="1400" b="0" dirty="0" smtClean="0">
                          <a:solidFill>
                            <a:schemeClr val="tx1"/>
                          </a:solidFill>
                          <a:latin typeface="+mn-lt"/>
                          <a:cs typeface="Times New Roman" panose="02020603050405020304" pitchFamily="18" charset="0"/>
                        </a:rPr>
                        <a:t>в текущем году и (или) в предшествующем году</a:t>
                      </a:r>
                    </a:p>
                  </a:txBody>
                  <a:tcPr anchor="ctr"/>
                </a:tc>
                <a:tc>
                  <a:txBody>
                    <a:bodyPr/>
                    <a:lstStyle/>
                    <a:p>
                      <a:pPr algn="ctr"/>
                      <a:r>
                        <a:rPr lang="ru-RU" sz="1400" dirty="0" smtClean="0">
                          <a:solidFill>
                            <a:schemeClr val="tx1"/>
                          </a:solidFill>
                          <a:latin typeface="+mn-lt"/>
                          <a:cs typeface="Times New Roman" panose="02020603050405020304" pitchFamily="18" charset="0"/>
                        </a:rPr>
                        <a:t>3 балла</a:t>
                      </a:r>
                    </a:p>
                  </a:txBody>
                  <a:tcPr anchor="ctr"/>
                </a:tc>
              </a:tr>
              <a:tr h="2314156">
                <a:tc>
                  <a:txBody>
                    <a:bodyPr/>
                    <a:lstStyle/>
                    <a:p>
                      <a:pPr algn="ctr"/>
                      <a:r>
                        <a:rPr lang="ru-RU" sz="1400" dirty="0" smtClean="0">
                          <a:solidFill>
                            <a:schemeClr val="tx1"/>
                          </a:solidFill>
                          <a:latin typeface="+mn-lt"/>
                          <a:cs typeface="Times New Roman" panose="02020603050405020304" pitchFamily="18" charset="0"/>
                        </a:rPr>
                        <a:t>14</a:t>
                      </a:r>
                      <a:endParaRPr lang="ru-RU" sz="1400" dirty="0">
                        <a:solidFill>
                          <a:schemeClr val="tx1"/>
                        </a:solidFill>
                        <a:latin typeface="+mn-lt"/>
                        <a:cs typeface="Times New Roman" panose="02020603050405020304" pitchFamily="18" charset="0"/>
                      </a:endParaRPr>
                    </a:p>
                  </a:txBody>
                  <a:tcPr anchor="ctr"/>
                </a:tc>
                <a:tc>
                  <a:txBody>
                    <a:bodyPr/>
                    <a:lstStyle/>
                    <a:p>
                      <a:pPr algn="just"/>
                      <a:r>
                        <a:rPr lang="ru-RU" sz="1400" b="1" dirty="0" smtClean="0">
                          <a:solidFill>
                            <a:schemeClr val="tx1"/>
                          </a:solidFill>
                          <a:latin typeface="+mn-lt"/>
                          <a:cs typeface="Times New Roman" panose="02020603050405020304" pitchFamily="18" charset="0"/>
                        </a:rPr>
                        <a:t>За участие в волонтерской деятельности </a:t>
                      </a:r>
                      <a:r>
                        <a:rPr lang="ru-RU" sz="1400" b="0" dirty="0" smtClean="0">
                          <a:solidFill>
                            <a:schemeClr val="tx1"/>
                          </a:solidFill>
                          <a:latin typeface="+mn-lt"/>
                          <a:cs typeface="Times New Roman" panose="02020603050405020304" pitchFamily="18" charset="0"/>
                        </a:rPr>
                        <a:t>(при условии представления</a:t>
                      </a:r>
                      <a:br>
                        <a:rPr lang="ru-RU" sz="1400" b="0" dirty="0" smtClean="0">
                          <a:solidFill>
                            <a:schemeClr val="tx1"/>
                          </a:solidFill>
                          <a:latin typeface="+mn-lt"/>
                          <a:cs typeface="Times New Roman" panose="02020603050405020304" pitchFamily="18" charset="0"/>
                        </a:rPr>
                      </a:br>
                      <a:r>
                        <a:rPr lang="ru-RU" sz="1400" b="0" dirty="0" smtClean="0">
                          <a:solidFill>
                            <a:schemeClr val="tx1"/>
                          </a:solidFill>
                          <a:latin typeface="+mn-lt"/>
                          <a:cs typeface="Times New Roman" panose="02020603050405020304" pitchFamily="18" charset="0"/>
                        </a:rPr>
                        <a:t>в приемную комиссию выписки (распечатки) из единой информационной системы в сфере развития добровольчества (</a:t>
                      </a:r>
                      <a:r>
                        <a:rPr lang="ru-RU" sz="1400" b="0" dirty="0" err="1" smtClean="0">
                          <a:solidFill>
                            <a:schemeClr val="tx1"/>
                          </a:solidFill>
                          <a:latin typeface="+mn-lt"/>
                          <a:cs typeface="Times New Roman" panose="02020603050405020304" pitchFamily="18" charset="0"/>
                        </a:rPr>
                        <a:t>волонтерства</a:t>
                      </a:r>
                      <a:r>
                        <a:rPr lang="ru-RU" sz="1400" b="0" dirty="0" smtClean="0">
                          <a:solidFill>
                            <a:schemeClr val="tx1"/>
                          </a:solidFill>
                          <a:latin typeface="+mn-lt"/>
                          <a:cs typeface="Times New Roman" panose="02020603050405020304" pitchFamily="18" charset="0"/>
                        </a:rPr>
                        <a:t>) (dobro.ru), другие виды документов приемной комиссией не рассматриваются).</a:t>
                      </a:r>
                    </a:p>
                    <a:p>
                      <a:pPr algn="just"/>
                      <a:r>
                        <a:rPr lang="ru-RU" sz="1400" b="1" dirty="0" smtClean="0">
                          <a:solidFill>
                            <a:schemeClr val="tx1"/>
                          </a:solidFill>
                          <a:latin typeface="+mn-lt"/>
                          <a:cs typeface="Times New Roman" panose="02020603050405020304" pitchFamily="18" charset="0"/>
                        </a:rPr>
                        <a:t>Профильной добровольческой (волонтерской) деятельностью </a:t>
                      </a:r>
                    </a:p>
                    <a:p>
                      <a:pPr algn="just"/>
                      <a:r>
                        <a:rPr lang="ru-RU" sz="1400" b="0" dirty="0" smtClean="0">
                          <a:solidFill>
                            <a:schemeClr val="tx1"/>
                          </a:solidFill>
                          <a:latin typeface="+mn-lt"/>
                          <a:cs typeface="Times New Roman" panose="02020603050405020304" pitchFamily="18" charset="0"/>
                        </a:rPr>
                        <a:t>по специальности 56.05.06 является образовательное и событийное </a:t>
                      </a:r>
                      <a:r>
                        <a:rPr lang="ru-RU" sz="1400" b="0" dirty="0" err="1" smtClean="0">
                          <a:solidFill>
                            <a:schemeClr val="tx1"/>
                          </a:solidFill>
                          <a:latin typeface="+mn-lt"/>
                          <a:cs typeface="Times New Roman" panose="02020603050405020304" pitchFamily="18" charset="0"/>
                        </a:rPr>
                        <a:t>волонтерство</a:t>
                      </a:r>
                      <a:r>
                        <a:rPr lang="ru-RU" sz="1400" b="0" dirty="0" smtClean="0">
                          <a:solidFill>
                            <a:schemeClr val="tx1"/>
                          </a:solidFill>
                          <a:latin typeface="+mn-lt"/>
                          <a:cs typeface="Times New Roman" panose="02020603050405020304" pitchFamily="18" charset="0"/>
                        </a:rPr>
                        <a:t> (проведение мероприятий по обучению компьютерной грамотности пожилых людей, детей и подростков; участие в организации международных, всероссийских мероприятий по направлениям «Информационная безопасность», «Защита информации»)</a:t>
                      </a:r>
                    </a:p>
                  </a:txBody>
                  <a:tcPr anchor="ctr"/>
                </a:tc>
                <a:tc>
                  <a:txBody>
                    <a:bodyPr/>
                    <a:lstStyle/>
                    <a:p>
                      <a:pPr algn="ctr"/>
                      <a:r>
                        <a:rPr lang="ru-RU" sz="1400" dirty="0" smtClean="0">
                          <a:solidFill>
                            <a:schemeClr val="tx1"/>
                          </a:solidFill>
                          <a:latin typeface="+mn-lt"/>
                          <a:cs typeface="Times New Roman" panose="02020603050405020304" pitchFamily="18" charset="0"/>
                        </a:rPr>
                        <a:t>до 4 баллов</a:t>
                      </a:r>
                    </a:p>
                  </a:txBody>
                  <a:tcPr anchor="ctr"/>
                </a:tc>
              </a:tr>
            </a:tbl>
          </a:graphicData>
        </a:graphic>
      </p:graphicFrame>
    </p:spTree>
    <p:extLst>
      <p:ext uri="{BB962C8B-B14F-4D97-AF65-F5344CB8AC3E}">
        <p14:creationId xmlns:p14="http://schemas.microsoft.com/office/powerpoint/2010/main" val="423706648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ФОРМИРОВАНИЕ КОНКУРСНЫХ СПИСКОВ</a:t>
            </a:r>
            <a:endParaRPr lang="ru-RU" sz="2200" b="1" kern="0" dirty="0">
              <a:solidFill>
                <a:srgbClr val="000000"/>
              </a:solidFill>
              <a:cs typeface="Times New Roman" pitchFamily="18" charset="0"/>
            </a:endParaRPr>
          </a:p>
        </p:txBody>
      </p:sp>
      <p:sp>
        <p:nvSpPr>
          <p:cNvPr id="9" name="Прямоугольник 8"/>
          <p:cNvSpPr/>
          <p:nvPr/>
        </p:nvSpPr>
        <p:spPr>
          <a:xfrm>
            <a:off x="8337847"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29</a:t>
            </a:r>
            <a:endParaRPr lang="ru-RU" b="1" kern="0" dirty="0">
              <a:solidFill>
                <a:srgbClr val="000000"/>
              </a:solidFill>
              <a:cs typeface="Times New Roman" pitchFamily="18" charset="0"/>
            </a:endParaRPr>
          </a:p>
        </p:txBody>
      </p:sp>
      <p:sp>
        <p:nvSpPr>
          <p:cNvPr id="3" name="Прямоугольник 2"/>
          <p:cNvSpPr/>
          <p:nvPr/>
        </p:nvSpPr>
        <p:spPr>
          <a:xfrm>
            <a:off x="202223" y="1028701"/>
            <a:ext cx="8801100" cy="5909310"/>
          </a:xfrm>
          <a:prstGeom prst="rect">
            <a:avLst/>
          </a:prstGeom>
        </p:spPr>
        <p:txBody>
          <a:bodyPr wrap="square">
            <a:spAutoFit/>
          </a:bodyPr>
          <a:lstStyle/>
          <a:p>
            <a:pPr indent="447675" algn="just"/>
            <a:r>
              <a:rPr lang="ru-RU" dirty="0" smtClean="0"/>
              <a:t>Кандидаты, </a:t>
            </a:r>
            <a:r>
              <a:rPr lang="ru-RU" dirty="0"/>
              <a:t>отнесенные по результатам профессионального психологического отбора к </a:t>
            </a:r>
            <a:r>
              <a:rPr lang="ru-RU" b="1" dirty="0"/>
              <a:t>третьей категории </a:t>
            </a:r>
            <a:r>
              <a:rPr lang="ru-RU" dirty="0"/>
              <a:t>профессиональной пригодности, </a:t>
            </a:r>
            <a:r>
              <a:rPr lang="ru-RU" dirty="0" smtClean="0"/>
              <a:t>располагаются</a:t>
            </a:r>
            <a:br>
              <a:rPr lang="ru-RU" dirty="0" smtClean="0"/>
            </a:br>
            <a:r>
              <a:rPr lang="ru-RU" dirty="0" smtClean="0"/>
              <a:t>в </a:t>
            </a:r>
            <a:r>
              <a:rPr lang="ru-RU" dirty="0"/>
              <a:t>конкурсном списке после кандидатов, </a:t>
            </a:r>
            <a:r>
              <a:rPr lang="ru-RU" b="1" dirty="0"/>
              <a:t>отнесенных к первой </a:t>
            </a:r>
            <a:r>
              <a:rPr lang="ru-RU" b="1" dirty="0" smtClean="0"/>
              <a:t>и </a:t>
            </a:r>
            <a:r>
              <a:rPr lang="ru-RU" b="1" dirty="0"/>
              <a:t>второй категориям </a:t>
            </a:r>
            <a:r>
              <a:rPr lang="ru-RU" dirty="0"/>
              <a:t>профессиональной пригодности, независимо от количества набранных </a:t>
            </a:r>
            <a:r>
              <a:rPr lang="ru-RU" dirty="0" smtClean="0"/>
              <a:t>баллов</a:t>
            </a:r>
            <a:r>
              <a:rPr lang="ru-RU" b="1" dirty="0" smtClean="0"/>
              <a:t>.</a:t>
            </a:r>
          </a:p>
          <a:p>
            <a:pPr indent="447675" algn="just"/>
            <a:endParaRPr lang="ru-RU" b="1" dirty="0"/>
          </a:p>
          <a:p>
            <a:pPr indent="447675" algn="just"/>
            <a:r>
              <a:rPr lang="ru-RU" dirty="0"/>
              <a:t>Кандидаты, </a:t>
            </a:r>
            <a:r>
              <a:rPr lang="ru-RU" b="1" dirty="0" smtClean="0"/>
              <a:t>набравшие равное количество баллов </a:t>
            </a:r>
            <a:r>
              <a:rPr lang="ru-RU" dirty="0" smtClean="0"/>
              <a:t>заносятся </a:t>
            </a:r>
            <a:r>
              <a:rPr lang="ru-RU" dirty="0"/>
              <a:t>в конкурсный список в следующей последовательности:</a:t>
            </a:r>
          </a:p>
          <a:p>
            <a:pPr indent="447675" algn="just"/>
            <a:r>
              <a:rPr lang="ru-RU" b="1" dirty="0"/>
              <a:t>в первую очередь </a:t>
            </a:r>
            <a:r>
              <a:rPr lang="ru-RU" dirty="0"/>
              <a:t>– кандидаты, пользующиеся преимущественным правом зачисления;</a:t>
            </a:r>
            <a:endParaRPr lang="ru-RU" dirty="0" smtClean="0"/>
          </a:p>
          <a:p>
            <a:pPr indent="447675" algn="just"/>
            <a:r>
              <a:rPr lang="ru-RU" b="1" dirty="0" smtClean="0"/>
              <a:t>во вторую очередь:</a:t>
            </a:r>
          </a:p>
          <a:p>
            <a:pPr indent="447675" algn="just"/>
            <a:r>
              <a:rPr lang="ru-RU" dirty="0" smtClean="0"/>
              <a:t>по программам высшего образования – кандидаты, </a:t>
            </a:r>
            <a:r>
              <a:rPr lang="ru-RU" dirty="0"/>
              <a:t>получившие более высокий балл по математике (далее, кандидаты получившие более высокий </a:t>
            </a:r>
            <a:r>
              <a:rPr lang="ru-RU" dirty="0" smtClean="0"/>
              <a:t>балл</a:t>
            </a:r>
            <a:br>
              <a:rPr lang="ru-RU" dirty="0" smtClean="0"/>
            </a:br>
            <a:r>
              <a:rPr lang="ru-RU" dirty="0" smtClean="0"/>
              <a:t>по </a:t>
            </a:r>
            <a:r>
              <a:rPr lang="ru-RU" dirty="0"/>
              <a:t>дополнительному вступительному испытанию, далее по физике, далее по русскому языку);</a:t>
            </a:r>
            <a:endParaRPr lang="ru-RU" dirty="0" smtClean="0"/>
          </a:p>
          <a:p>
            <a:pPr indent="447675" algn="just"/>
            <a:r>
              <a:rPr lang="ru-RU" dirty="0"/>
              <a:t>по программам </a:t>
            </a:r>
            <a:r>
              <a:rPr lang="ru-RU" dirty="0" smtClean="0"/>
              <a:t>среднего профессионального образования </a:t>
            </a:r>
            <a:r>
              <a:rPr lang="ru-RU" dirty="0"/>
              <a:t>- кандидаты заносятся в конкурсный список в зависимости от категории профессиональной </a:t>
            </a:r>
            <a:r>
              <a:rPr lang="ru-RU" dirty="0" smtClean="0"/>
              <a:t>пригодности</a:t>
            </a:r>
            <a:br>
              <a:rPr lang="ru-RU" dirty="0" smtClean="0"/>
            </a:br>
            <a:r>
              <a:rPr lang="ru-RU" dirty="0" smtClean="0"/>
              <a:t>и </a:t>
            </a:r>
            <a:r>
              <a:rPr lang="ru-RU" dirty="0"/>
              <a:t>величины среднего балла аттестата о среднем общем образовании или </a:t>
            </a:r>
            <a:r>
              <a:rPr lang="ru-RU" dirty="0" smtClean="0"/>
              <a:t>диплома</a:t>
            </a:r>
            <a:br>
              <a:rPr lang="ru-RU" dirty="0" smtClean="0"/>
            </a:br>
            <a:r>
              <a:rPr lang="ru-RU" dirty="0" smtClean="0"/>
              <a:t>о </a:t>
            </a:r>
            <a:r>
              <a:rPr lang="ru-RU" dirty="0"/>
              <a:t>среднем профессиональном образовании </a:t>
            </a:r>
            <a:r>
              <a:rPr lang="ru-RU" dirty="0" smtClean="0"/>
              <a:t>по </a:t>
            </a:r>
            <a:r>
              <a:rPr lang="ru-RU" dirty="0"/>
              <a:t>программам подготовки квалифицированных рабочих и </a:t>
            </a:r>
            <a:r>
              <a:rPr lang="ru-RU" dirty="0" smtClean="0"/>
              <a:t>служащих.</a:t>
            </a:r>
            <a:endParaRPr lang="ru-RU" dirty="0"/>
          </a:p>
          <a:p>
            <a:pPr indent="447675" algn="just"/>
            <a:endParaRPr lang="ru-RU" dirty="0"/>
          </a:p>
          <a:p>
            <a:pPr indent="447675" algn="just"/>
            <a:endParaRPr lang="ru-RU" b="1" dirty="0"/>
          </a:p>
        </p:txBody>
      </p:sp>
    </p:spTree>
    <p:extLst>
      <p:ext uri="{BB962C8B-B14F-4D97-AF65-F5344CB8AC3E}">
        <p14:creationId xmlns:p14="http://schemas.microsoft.com/office/powerpoint/2010/main" val="27545078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ОБЪЕКТЫ УЧИЛИЩА</a:t>
            </a:r>
            <a:endParaRPr lang="ru-RU" sz="2200" b="1" kern="0" dirty="0">
              <a:solidFill>
                <a:srgbClr val="000000"/>
              </a:solidFill>
              <a:cs typeface="Times New Roman" pitchFamily="18" charset="0"/>
            </a:endParaRPr>
          </a:p>
        </p:txBody>
      </p:sp>
      <p:sp>
        <p:nvSpPr>
          <p:cNvPr id="9" name="Прямоугольник 8"/>
          <p:cNvSpPr/>
          <p:nvPr/>
        </p:nvSpPr>
        <p:spPr>
          <a:xfrm>
            <a:off x="8396355" y="309378"/>
            <a:ext cx="301686"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3</a:t>
            </a:r>
            <a:endParaRPr lang="ru-RU" b="1" kern="0" dirty="0">
              <a:solidFill>
                <a:srgbClr val="000000"/>
              </a:solidFill>
              <a:cs typeface="Times New Roman" pitchFamily="18" charset="0"/>
            </a:endParaRPr>
          </a:p>
        </p:txBody>
      </p:sp>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502" y="984202"/>
            <a:ext cx="4144060" cy="2880001"/>
          </a:xfrm>
          <a:prstGeom prst="roundRect">
            <a:avLst>
              <a:gd name="adj" fmla="val 8594"/>
            </a:avLst>
          </a:prstGeom>
          <a:solidFill>
            <a:srgbClr val="FFFFFF">
              <a:shade val="85000"/>
            </a:srgbClr>
          </a:solidFill>
          <a:ln>
            <a:noFill/>
          </a:ln>
          <a:effectLst/>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8620" y="984203"/>
            <a:ext cx="4072380" cy="2880000"/>
          </a:xfrm>
          <a:prstGeom prst="roundRect">
            <a:avLst>
              <a:gd name="adj" fmla="val 8594"/>
            </a:avLst>
          </a:prstGeom>
          <a:solidFill>
            <a:srgbClr val="FFFFFF">
              <a:shade val="85000"/>
            </a:srgbClr>
          </a:solidFill>
          <a:ln>
            <a:noFill/>
          </a:ln>
          <a:effectLst/>
        </p:spPr>
      </p:pic>
      <p:pic>
        <p:nvPicPr>
          <p:cNvPr id="16" name="Рисунок 1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2000"/>
                    </a14:imgEffect>
                  </a14:imgLayer>
                </a14:imgProps>
              </a:ext>
              <a:ext uri="{28A0092B-C50C-407E-A947-70E740481C1C}">
                <a14:useLocalDpi xmlns:a14="http://schemas.microsoft.com/office/drawing/2010/main" val="0"/>
              </a:ext>
            </a:extLst>
          </a:blip>
          <a:stretch>
            <a:fillRect/>
          </a:stretch>
        </p:blipFill>
        <p:spPr bwMode="auto">
          <a:xfrm>
            <a:off x="384502" y="3993219"/>
            <a:ext cx="4144060" cy="2762706"/>
          </a:xfrm>
          <a:prstGeom prst="roundRect">
            <a:avLst>
              <a:gd name="adj" fmla="val 8594"/>
            </a:avLst>
          </a:prstGeom>
          <a:solidFill>
            <a:srgbClr val="FFFFFF">
              <a:shade val="85000"/>
            </a:srgbClr>
          </a:solidFill>
          <a:ln>
            <a:noFill/>
          </a:ln>
          <a:effectLst/>
          <a:extLst/>
        </p:spPr>
      </p:pic>
      <p:pic>
        <p:nvPicPr>
          <p:cNvPr id="4" name="Рисунок 3"/>
          <p:cNvPicPr>
            <a:picLocks noChangeAspect="1"/>
          </p:cNvPicPr>
          <p:nvPr/>
        </p:nvPicPr>
        <p:blipFill>
          <a:blip r:embed="rId8" cstate="print">
            <a:extLst>
              <a:ext uri="{BEBA8EAE-BF5A-486C-A8C5-ECC9F3942E4B}">
                <a14:imgProps xmlns:a14="http://schemas.microsoft.com/office/drawing/2010/main">
                  <a14:imgLayer r:embed="rId9">
                    <a14:imgEffect>
                      <a14:brightnessContrast bright="-16000" contrast="20000"/>
                    </a14:imgEffect>
                  </a14:imgLayer>
                </a14:imgProps>
              </a:ext>
              <a:ext uri="{28A0092B-C50C-407E-A947-70E740481C1C}">
                <a14:useLocalDpi xmlns:a14="http://schemas.microsoft.com/office/drawing/2010/main" val="0"/>
              </a:ext>
            </a:extLst>
          </a:blip>
          <a:stretch>
            <a:fillRect/>
          </a:stretch>
        </p:blipFill>
        <p:spPr>
          <a:xfrm>
            <a:off x="4736401" y="3934110"/>
            <a:ext cx="4054599" cy="2898854"/>
          </a:xfrm>
          <a:prstGeom prst="roundRect">
            <a:avLst>
              <a:gd name="adj" fmla="val 8594"/>
            </a:avLst>
          </a:prstGeom>
          <a:solidFill>
            <a:srgbClr val="FFFFFF">
              <a:shade val="85000"/>
            </a:srgbClr>
          </a:solidFill>
          <a:ln>
            <a:noFill/>
          </a:ln>
          <a:effectLst/>
        </p:spPr>
      </p:pic>
      <p:sp>
        <p:nvSpPr>
          <p:cNvPr id="11" name="AutoShape 158"/>
          <p:cNvSpPr>
            <a:spLocks noChangeArrowheads="1"/>
          </p:cNvSpPr>
          <p:nvPr/>
        </p:nvSpPr>
        <p:spPr bwMode="auto">
          <a:xfrm>
            <a:off x="3511595" y="3506658"/>
            <a:ext cx="2241774"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Учебный корпус № </a:t>
            </a:r>
            <a:r>
              <a:rPr lang="ru-RU" sz="1500" b="1" dirty="0">
                <a:solidFill>
                  <a:srgbClr val="0000FF"/>
                </a:solidFill>
                <a:effectLst>
                  <a:outerShdw blurRad="38100" dist="38100" dir="2700000" algn="tl">
                    <a:srgbClr val="C0C0C0"/>
                  </a:outerShdw>
                </a:effectLst>
                <a:latin typeface="Arial" charset="0"/>
              </a:rPr>
              <a:t>1</a:t>
            </a:r>
          </a:p>
        </p:txBody>
      </p:sp>
      <p:sp>
        <p:nvSpPr>
          <p:cNvPr id="17" name="AutoShape 158"/>
          <p:cNvSpPr>
            <a:spLocks noChangeArrowheads="1"/>
          </p:cNvSpPr>
          <p:nvPr/>
        </p:nvSpPr>
        <p:spPr bwMode="auto">
          <a:xfrm>
            <a:off x="4806995" y="6386658"/>
            <a:ext cx="2241774"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Учебный корпус № </a:t>
            </a:r>
            <a:r>
              <a:rPr lang="ru-RU" sz="1500" b="1" dirty="0">
                <a:solidFill>
                  <a:srgbClr val="0000FF"/>
                </a:solidFill>
                <a:effectLst>
                  <a:outerShdw blurRad="38100" dist="38100" dir="2700000" algn="tl">
                    <a:srgbClr val="C0C0C0"/>
                  </a:outerShdw>
                </a:effectLst>
                <a:latin typeface="Arial" charset="0"/>
              </a:rPr>
              <a:t>2</a:t>
            </a:r>
          </a:p>
        </p:txBody>
      </p:sp>
      <p:sp>
        <p:nvSpPr>
          <p:cNvPr id="15" name="AutoShape 158"/>
          <p:cNvSpPr>
            <a:spLocks noChangeArrowheads="1"/>
          </p:cNvSpPr>
          <p:nvPr/>
        </p:nvSpPr>
        <p:spPr bwMode="auto">
          <a:xfrm>
            <a:off x="456277" y="6316017"/>
            <a:ext cx="2241774"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Клуб</a:t>
            </a:r>
            <a:endParaRPr lang="ru-RU" sz="1500" b="1" dirty="0">
              <a:solidFill>
                <a:srgbClr val="0000FF"/>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5146382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619138"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УСЛОВИЯ ПРОЖИВАНИЯ И ОБЕСПЕЧЕНИЯ</a:t>
            </a:r>
            <a:endParaRPr lang="ru-RU" sz="2200" b="1" kern="0" dirty="0">
              <a:solidFill>
                <a:srgbClr val="000000"/>
              </a:solidFill>
              <a:cs typeface="Times New Roman" pitchFamily="18" charset="0"/>
            </a:endParaRPr>
          </a:p>
        </p:txBody>
      </p:sp>
      <p:sp>
        <p:nvSpPr>
          <p:cNvPr id="9" name="Прямоугольник 8"/>
          <p:cNvSpPr/>
          <p:nvPr/>
        </p:nvSpPr>
        <p:spPr>
          <a:xfrm>
            <a:off x="8337844"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30</a:t>
            </a:r>
            <a:endParaRPr lang="ru-RU" b="1" kern="0" dirty="0">
              <a:solidFill>
                <a:srgbClr val="000000"/>
              </a:solidFill>
              <a:cs typeface="Times New Roman" pitchFamily="18" charset="0"/>
            </a:endParaRPr>
          </a:p>
        </p:txBody>
      </p:sp>
      <p:sp>
        <p:nvSpPr>
          <p:cNvPr id="11" name="TextBox 10"/>
          <p:cNvSpPr txBox="1"/>
          <p:nvPr/>
        </p:nvSpPr>
        <p:spPr>
          <a:xfrm>
            <a:off x="468279" y="1116676"/>
            <a:ext cx="8288271" cy="5355312"/>
          </a:xfrm>
          <a:prstGeom prst="rect">
            <a:avLst/>
          </a:prstGeom>
          <a:noFill/>
        </p:spPr>
        <p:txBody>
          <a:bodyPr wrap="square">
            <a:spAutoFit/>
          </a:bodyPr>
          <a:lstStyle/>
          <a:p>
            <a:pPr algn="just">
              <a:defRPr/>
            </a:pPr>
            <a:r>
              <a:rPr lang="ru-RU" b="1" dirty="0"/>
              <a:t>Курсанты проживают:</a:t>
            </a:r>
          </a:p>
          <a:p>
            <a:pPr marL="342900" indent="-342900" algn="just">
              <a:buFont typeface="Wingdings" pitchFamily="2" charset="2"/>
              <a:buChar char="Ø"/>
              <a:defRPr/>
            </a:pPr>
            <a:r>
              <a:rPr lang="ru-RU" b="1" i="1" dirty="0"/>
              <a:t>1 </a:t>
            </a:r>
            <a:r>
              <a:rPr lang="ru-RU" b="1" i="1" dirty="0" smtClean="0"/>
              <a:t>курс</a:t>
            </a:r>
            <a:r>
              <a:rPr lang="ru-RU" dirty="0" smtClean="0"/>
              <a:t> – в </a:t>
            </a:r>
            <a:r>
              <a:rPr lang="ru-RU" dirty="0"/>
              <a:t>общежитие казарменного типа на территории училища</a:t>
            </a:r>
            <a:r>
              <a:rPr lang="ru-RU" dirty="0" smtClean="0"/>
              <a:t>;</a:t>
            </a:r>
          </a:p>
          <a:p>
            <a:pPr marL="342900" indent="-342900" algn="just">
              <a:buFont typeface="Wingdings" pitchFamily="2" charset="2"/>
              <a:buChar char="Ø"/>
              <a:defRPr/>
            </a:pPr>
            <a:r>
              <a:rPr lang="ru-RU" b="1" i="1" dirty="0"/>
              <a:t>2-5 курсы – </a:t>
            </a:r>
            <a:r>
              <a:rPr lang="ru-RU" dirty="0"/>
              <a:t>в общежитие комнатного типа и курсантском жилом доме </a:t>
            </a:r>
            <a:br>
              <a:rPr lang="ru-RU" dirty="0"/>
            </a:br>
            <a:r>
              <a:rPr lang="ru-RU" dirty="0"/>
              <a:t>(</a:t>
            </a:r>
            <a:r>
              <a:rPr lang="ru-RU" i="1" dirty="0"/>
              <a:t>2-3 человека в комнате</a:t>
            </a:r>
            <a:r>
              <a:rPr lang="ru-RU" dirty="0" smtClean="0"/>
              <a:t>).</a:t>
            </a:r>
          </a:p>
          <a:p>
            <a:pPr algn="just">
              <a:defRPr/>
            </a:pPr>
            <a:endParaRPr lang="ru-RU" dirty="0" smtClean="0"/>
          </a:p>
          <a:p>
            <a:pPr>
              <a:defRPr/>
            </a:pPr>
            <a:r>
              <a:rPr lang="ru-RU" b="1" dirty="0"/>
              <a:t>Денежное довольствие курсантов составляет:</a:t>
            </a:r>
          </a:p>
          <a:p>
            <a:pPr marL="342900" indent="-342900" algn="just">
              <a:buFont typeface="Wingdings" pitchFamily="2" charset="2"/>
              <a:buChar char="Ø"/>
              <a:defRPr/>
            </a:pPr>
            <a:r>
              <a:rPr lang="ru-RU" b="1" i="1" dirty="0"/>
              <a:t>1 курс </a:t>
            </a:r>
            <a:r>
              <a:rPr lang="ru-RU" dirty="0"/>
              <a:t>– как военнослужащие по призыву </a:t>
            </a:r>
            <a:r>
              <a:rPr lang="ru-RU" b="1" i="1" dirty="0">
                <a:solidFill>
                  <a:srgbClr val="FF0000"/>
                </a:solidFill>
              </a:rPr>
              <a:t>2 </a:t>
            </a:r>
            <a:r>
              <a:rPr lang="ru-RU" b="1" i="1" dirty="0" smtClean="0">
                <a:solidFill>
                  <a:srgbClr val="FF0000"/>
                </a:solidFill>
              </a:rPr>
              <a:t>149 </a:t>
            </a:r>
            <a:r>
              <a:rPr lang="ru-RU" b="1" i="1" dirty="0">
                <a:solidFill>
                  <a:srgbClr val="FF0000"/>
                </a:solidFill>
              </a:rPr>
              <a:t>руб.</a:t>
            </a:r>
            <a:r>
              <a:rPr lang="ru-RU" dirty="0"/>
              <a:t>;</a:t>
            </a:r>
          </a:p>
          <a:p>
            <a:pPr marL="342900" indent="-342900" algn="just">
              <a:buFont typeface="Wingdings" pitchFamily="2" charset="2"/>
              <a:buChar char="Ø"/>
              <a:defRPr/>
            </a:pPr>
            <a:r>
              <a:rPr lang="ru-RU" b="1" i="1" dirty="0"/>
              <a:t>2-5 курсы </a:t>
            </a:r>
            <a:r>
              <a:rPr lang="ru-RU" dirty="0"/>
              <a:t>– после заключения контракта </a:t>
            </a:r>
            <a:r>
              <a:rPr lang="ru-RU" b="1" i="1" dirty="0">
                <a:solidFill>
                  <a:srgbClr val="FF0000"/>
                </a:solidFill>
              </a:rPr>
              <a:t>от 13 000 руб. </a:t>
            </a:r>
            <a:r>
              <a:rPr lang="ru-RU" dirty="0"/>
              <a:t>(в зависимости </a:t>
            </a:r>
            <a:br>
              <a:rPr lang="ru-RU" dirty="0"/>
            </a:br>
            <a:r>
              <a:rPr lang="ru-RU" dirty="0"/>
              <a:t>от воинской должности и звания).</a:t>
            </a:r>
          </a:p>
          <a:p>
            <a:pPr algn="just">
              <a:defRPr/>
            </a:pPr>
            <a:endParaRPr lang="ru-RU" dirty="0"/>
          </a:p>
          <a:p>
            <a:pPr indent="449263" algn="just">
              <a:defRPr/>
            </a:pPr>
            <a:r>
              <a:rPr lang="ru-RU" dirty="0"/>
              <a:t>Денежное довольствие курсанта, заключившего контракт, рассчитывается </a:t>
            </a:r>
            <a:br>
              <a:rPr lang="ru-RU" dirty="0"/>
            </a:br>
            <a:r>
              <a:rPr lang="ru-RU" dirty="0"/>
              <a:t>в зависимости от воинского звания военнослужащего, выслуги лет, успеваемости </a:t>
            </a:r>
            <a:br>
              <a:rPr lang="ru-RU" dirty="0"/>
            </a:br>
            <a:r>
              <a:rPr lang="ru-RU" dirty="0"/>
              <a:t>и спортивных достижений, а также ежемесячных надбавок.</a:t>
            </a:r>
          </a:p>
          <a:p>
            <a:pPr indent="449263" algn="just">
              <a:defRPr/>
            </a:pPr>
            <a:endParaRPr lang="ru-RU" dirty="0"/>
          </a:p>
          <a:p>
            <a:pPr indent="449263" algn="just">
              <a:defRPr/>
            </a:pPr>
            <a:r>
              <a:rPr lang="ru-RU" dirty="0"/>
              <a:t>Также, за успехи в научных исследованиях, наиболее одаренным курсантам дополнительно ежемесячно выплачиваются государственные (именные) стипендии Президента Российской Федерации, Правительства Российской Федерации </a:t>
            </a:r>
            <a:r>
              <a:rPr lang="ru-RU" dirty="0" smtClean="0"/>
              <a:t>или </a:t>
            </a:r>
            <a:r>
              <a:rPr lang="ru-RU" dirty="0"/>
              <a:t>Министра обороны Российской Федерации.</a:t>
            </a:r>
          </a:p>
          <a:p>
            <a:pPr algn="just">
              <a:defRPr/>
            </a:pPr>
            <a:endParaRPr lang="ru-RU" dirty="0"/>
          </a:p>
        </p:txBody>
      </p:sp>
    </p:spTree>
    <p:extLst>
      <p:ext uri="{BB962C8B-B14F-4D97-AF65-F5344CB8AC3E}">
        <p14:creationId xmlns:p14="http://schemas.microsoft.com/office/powerpoint/2010/main" val="18391370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619138"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В ВС РФ НЕ ПРИВЕТСТВУЕТСЯ И ЗАПРЕЩЕНО</a:t>
            </a:r>
            <a:endParaRPr lang="ru-RU" sz="2200" b="1" kern="0" dirty="0">
              <a:solidFill>
                <a:srgbClr val="000000"/>
              </a:solidFill>
              <a:cs typeface="Times New Roman" pitchFamily="18" charset="0"/>
            </a:endParaRPr>
          </a:p>
        </p:txBody>
      </p:sp>
      <p:sp>
        <p:nvSpPr>
          <p:cNvPr id="9" name="Прямоугольник 8"/>
          <p:cNvSpPr/>
          <p:nvPr/>
        </p:nvSpPr>
        <p:spPr>
          <a:xfrm>
            <a:off x="8337845" y="309378"/>
            <a:ext cx="418704"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31</a:t>
            </a:r>
            <a:endParaRPr lang="ru-RU" b="1" kern="0" dirty="0">
              <a:solidFill>
                <a:srgbClr val="000000"/>
              </a:solidFill>
              <a:cs typeface="Times New Roman" pitchFamily="18" charset="0"/>
            </a:endParaRPr>
          </a:p>
        </p:txBody>
      </p:sp>
      <p:graphicFrame>
        <p:nvGraphicFramePr>
          <p:cNvPr id="10" name="Таблица 9"/>
          <p:cNvGraphicFramePr>
            <a:graphicFrameLocks noGrp="1"/>
          </p:cNvGraphicFramePr>
          <p:nvPr>
            <p:extLst>
              <p:ext uri="{D42A27DB-BD31-4B8C-83A1-F6EECF244321}">
                <p14:modId xmlns:p14="http://schemas.microsoft.com/office/powerpoint/2010/main" val="515613230"/>
              </p:ext>
            </p:extLst>
          </p:nvPr>
        </p:nvGraphicFramePr>
        <p:xfrm>
          <a:off x="84842" y="1011798"/>
          <a:ext cx="8964890" cy="5815056"/>
        </p:xfrm>
        <a:graphic>
          <a:graphicData uri="http://schemas.openxmlformats.org/drawingml/2006/table">
            <a:tbl>
              <a:tblPr firstRow="1" bandRow="1">
                <a:tableStyleId>{5C22544A-7EE6-4342-B048-85BDC9FD1C3A}</a:tableStyleId>
              </a:tblPr>
              <a:tblGrid>
                <a:gridCol w="6834432"/>
                <a:gridCol w="2130458"/>
              </a:tblGrid>
              <a:tr h="430741">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200" b="1" dirty="0" smtClean="0">
                          <a:solidFill>
                            <a:schemeClr val="tx1"/>
                          </a:solidFill>
                          <a:latin typeface="+mn-lt"/>
                        </a:rPr>
                        <a:t>Министерством обороны РФ </a:t>
                      </a:r>
                      <a:r>
                        <a:rPr lang="ru-RU" sz="2200" b="1" u="sng" dirty="0" smtClean="0">
                          <a:solidFill>
                            <a:srgbClr val="FF0000"/>
                          </a:solidFill>
                          <a:latin typeface="+mn-lt"/>
                        </a:rPr>
                        <a:t>НЕ ПРИВЕТСТВУЕТСЯ:</a:t>
                      </a:r>
                    </a:p>
                  </a:txBody>
                  <a:tcPr marL="101183" marR="101183" marT="50609" marB="50609">
                    <a:solidFill>
                      <a:schemeClr val="accent5">
                        <a:lumMod val="75000"/>
                      </a:schemeClr>
                    </a:solidFill>
                  </a:tcPr>
                </a:tc>
                <a:tc hMerge="1">
                  <a:txBody>
                    <a:bodyPr/>
                    <a:lstStyle/>
                    <a:p>
                      <a:endParaRPr lang="ru-RU"/>
                    </a:p>
                  </a:txBody>
                  <a:tcPr/>
                </a:tc>
              </a:tr>
              <a:tr h="1005110">
                <a:tc>
                  <a:txBody>
                    <a:bodyPr/>
                    <a:lstStyle/>
                    <a:p>
                      <a:pPr marL="285750" marR="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ru-RU" sz="2000" b="1" dirty="0" smtClean="0">
                          <a:latin typeface="+mn-lt"/>
                        </a:rPr>
                        <a:t>Аккаунты в социальных медиа-ресурсах сети Интернет, игры</a:t>
                      </a:r>
                      <a:r>
                        <a:rPr lang="ru-RU" sz="2000" b="1" baseline="0" dirty="0" smtClean="0">
                          <a:latin typeface="+mn-lt"/>
                        </a:rPr>
                        <a:t> определяющие местоположение (например, </a:t>
                      </a:r>
                      <a:r>
                        <a:rPr lang="en-US" sz="2000" b="1" i="1" dirty="0" err="1" smtClean="0">
                          <a:latin typeface="+mn-lt"/>
                        </a:rPr>
                        <a:t>Pokemon</a:t>
                      </a:r>
                      <a:r>
                        <a:rPr lang="en-US" sz="2000" b="1" i="1" dirty="0" smtClean="0">
                          <a:latin typeface="+mn-lt"/>
                        </a:rPr>
                        <a:t> Go</a:t>
                      </a:r>
                      <a:r>
                        <a:rPr lang="ru-RU" sz="2000" b="1" i="1" dirty="0" smtClean="0">
                          <a:latin typeface="+mn-lt"/>
                        </a:rPr>
                        <a:t>)</a:t>
                      </a:r>
                    </a:p>
                  </a:txBody>
                  <a:tcPr marL="101183" marR="101183" marT="50609" marB="50609"/>
                </a:tc>
                <a:tc>
                  <a:txBody>
                    <a:bodyPr/>
                    <a:lstStyle/>
                    <a:p>
                      <a:endParaRPr lang="ru-RU" dirty="0"/>
                    </a:p>
                  </a:txBody>
                  <a:tcPr marL="101183" marR="101183" marT="50609" marB="50609"/>
                </a:tc>
              </a:tr>
              <a:tr h="976870">
                <a:tc>
                  <a:txBody>
                    <a:bodyPr/>
                    <a:lstStyle/>
                    <a:p>
                      <a:pPr marL="285750" indent="-285750">
                        <a:buFont typeface="Wingdings" panose="05000000000000000000" pitchFamily="2" charset="2"/>
                        <a:buChar char="Ø"/>
                      </a:pPr>
                      <a:r>
                        <a:rPr lang="ru-RU" sz="2000" b="1" dirty="0" smtClean="0"/>
                        <a:t>Наличие татуировок на теле</a:t>
                      </a:r>
                    </a:p>
                  </a:txBody>
                  <a:tcPr marL="101183" marR="101183" marT="50609" marB="50609"/>
                </a:tc>
                <a:tc>
                  <a:txBody>
                    <a:bodyPr/>
                    <a:lstStyle/>
                    <a:p>
                      <a:endParaRPr lang="ru-RU"/>
                    </a:p>
                  </a:txBody>
                  <a:tcPr marL="101183" marR="101183" marT="50609" marB="50609"/>
                </a:tc>
              </a:tr>
              <a:tr h="424419">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200" b="1" u="sng" dirty="0" smtClean="0">
                          <a:solidFill>
                            <a:srgbClr val="FF0000"/>
                          </a:solidFill>
                          <a:latin typeface="+mn-lt"/>
                        </a:rPr>
                        <a:t>ЗАПРЕЩАЕТСЯ:</a:t>
                      </a:r>
                    </a:p>
                  </a:txBody>
                  <a:tcPr marL="101183" marR="101183" marT="50609" marB="50609">
                    <a:solidFill>
                      <a:schemeClr val="accent5">
                        <a:lumMod val="75000"/>
                      </a:schemeClr>
                    </a:solidFill>
                  </a:tcPr>
                </a:tc>
                <a:tc hMerge="1">
                  <a:txBody>
                    <a:bodyPr/>
                    <a:lstStyle/>
                    <a:p>
                      <a:endParaRPr lang="ru-RU"/>
                    </a:p>
                  </a:txBody>
                  <a:tcPr/>
                </a:tc>
              </a:tr>
              <a:tr h="1402423">
                <a:tc>
                  <a:txBody>
                    <a:bodyPr/>
                    <a:lstStyle/>
                    <a:p>
                      <a:pPr marL="285750" indent="-285750" algn="just">
                        <a:buFont typeface="Wingdings" panose="05000000000000000000" pitchFamily="2" charset="2"/>
                        <a:buChar char="Ø"/>
                      </a:pPr>
                      <a:r>
                        <a:rPr lang="ru-RU" sz="2200" b="1" spc="0" dirty="0" smtClean="0"/>
                        <a:t>Использование на территории воинских частей</a:t>
                      </a:r>
                      <a:r>
                        <a:rPr lang="ru-RU" sz="2200" b="1" spc="0" baseline="0" dirty="0" smtClean="0"/>
                        <a:t> </a:t>
                      </a:r>
                      <a:br>
                        <a:rPr lang="ru-RU" sz="2200" b="1" spc="0" baseline="0" dirty="0" smtClean="0"/>
                      </a:br>
                      <a:r>
                        <a:rPr lang="ru-RU" sz="2200" b="1" spc="0" baseline="0" dirty="0" smtClean="0"/>
                        <a:t>и организаций МО РФ </a:t>
                      </a:r>
                      <a:r>
                        <a:rPr lang="ru-RU" sz="2200" b="1" spc="0" dirty="0" smtClean="0"/>
                        <a:t>технических средств, реализующих возможности фото и видеосъемки, технологии</a:t>
                      </a:r>
                      <a:r>
                        <a:rPr lang="ru-RU" sz="2200" b="1" spc="0" baseline="0" dirty="0" smtClean="0"/>
                        <a:t> беспроводного доступа в ГИС Интернет</a:t>
                      </a:r>
                      <a:endParaRPr lang="ru-RU" sz="2200" b="1" spc="0" dirty="0" smtClean="0"/>
                    </a:p>
                  </a:txBody>
                  <a:tcPr marL="101183" marR="101183" marT="50609" marB="50609"/>
                </a:tc>
                <a:tc>
                  <a:txBody>
                    <a:bodyPr/>
                    <a:lstStyle/>
                    <a:p>
                      <a:endParaRPr lang="ru-RU" dirty="0"/>
                    </a:p>
                  </a:txBody>
                  <a:tcPr marL="101183" marR="101183" marT="50609" marB="50609"/>
                </a:tc>
              </a:tr>
              <a:tr h="1507234">
                <a:tc>
                  <a:txBody>
                    <a:bodyPr/>
                    <a:lstStyle/>
                    <a:p>
                      <a:pPr marL="285750" indent="-285750">
                        <a:buFont typeface="Wingdings" panose="05000000000000000000" pitchFamily="2" charset="2"/>
                        <a:buChar char="Ø"/>
                      </a:pPr>
                      <a:r>
                        <a:rPr lang="ru-RU" sz="2200" b="1" dirty="0" smtClean="0"/>
                        <a:t>Экстремистская деятельность</a:t>
                      </a:r>
                    </a:p>
                  </a:txBody>
                  <a:tcPr marL="101183" marR="101183" marT="50609" marB="50609"/>
                </a:tc>
                <a:tc>
                  <a:txBody>
                    <a:bodyPr/>
                    <a:lstStyle/>
                    <a:p>
                      <a:endParaRPr lang="ru-RU" dirty="0"/>
                    </a:p>
                  </a:txBody>
                  <a:tcPr marL="101183" marR="101183" marT="50609" marB="50609"/>
                </a:tc>
              </a:tr>
            </a:tbl>
          </a:graphicData>
        </a:graphic>
      </p:graphicFrame>
      <p:pic>
        <p:nvPicPr>
          <p:cNvPr id="11" name="Рисунок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75198" y="2461784"/>
            <a:ext cx="972000" cy="9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2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4018" y="5480962"/>
            <a:ext cx="1563417" cy="11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8" descr="C:\Users\УМО\Desktop\bdb7244a11ebdceb9c76ec8b65af85c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1244" y="5725307"/>
            <a:ext cx="12600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9" descr="C:\Users\УМО\Desktop\Rn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4890" y="5776473"/>
            <a:ext cx="10080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0" descr="C:\Users\УМО\Desktop\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5187" y="5725307"/>
            <a:ext cx="1008000"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Прямая соединительная линия 3"/>
          <p:cNvCxnSpPr>
            <a:cxnSpLocks noChangeShapeType="1"/>
          </p:cNvCxnSpPr>
          <p:nvPr/>
        </p:nvCxnSpPr>
        <p:spPr bwMode="auto">
          <a:xfrm>
            <a:off x="682564" y="5924559"/>
            <a:ext cx="5607898" cy="609496"/>
          </a:xfrm>
          <a:prstGeom prst="line">
            <a:avLst/>
          </a:prstGeom>
          <a:noFill/>
          <a:ln w="889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7" name="Picture 31" descr="C:\Users\УМО\Desktop\соц сети 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42750" y="1454236"/>
            <a:ext cx="1438753" cy="9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Прямая соединительная линия 3"/>
          <p:cNvCxnSpPr>
            <a:cxnSpLocks noChangeShapeType="1"/>
          </p:cNvCxnSpPr>
          <p:nvPr/>
        </p:nvCxnSpPr>
        <p:spPr bwMode="auto">
          <a:xfrm flipV="1">
            <a:off x="682564" y="5822776"/>
            <a:ext cx="5607898" cy="859365"/>
          </a:xfrm>
          <a:prstGeom prst="line">
            <a:avLst/>
          </a:prstGeom>
          <a:noFill/>
          <a:ln w="88900"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6" name="Рисунок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28174" y="4473414"/>
            <a:ext cx="378906" cy="740725"/>
          </a:xfrm>
          <a:prstGeom prst="rect">
            <a:avLst/>
          </a:prstGeom>
        </p:spPr>
      </p:pic>
      <p:pic>
        <p:nvPicPr>
          <p:cNvPr id="7" name="Рисунок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66841" y="4737463"/>
            <a:ext cx="518645" cy="518645"/>
          </a:xfrm>
          <a:prstGeom prst="rect">
            <a:avLst/>
          </a:prstGeom>
        </p:spPr>
      </p:pic>
      <p:pic>
        <p:nvPicPr>
          <p:cNvPr id="8" name="Рисунок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59138" y="3970346"/>
            <a:ext cx="663326" cy="1285762"/>
          </a:xfrm>
          <a:prstGeom prst="rect">
            <a:avLst/>
          </a:prstGeom>
        </p:spPr>
      </p:pic>
      <p:cxnSp>
        <p:nvCxnSpPr>
          <p:cNvPr id="19" name="Прямая соединительная линия 3"/>
          <p:cNvCxnSpPr>
            <a:cxnSpLocks noChangeShapeType="1"/>
          </p:cNvCxnSpPr>
          <p:nvPr/>
        </p:nvCxnSpPr>
        <p:spPr bwMode="auto">
          <a:xfrm>
            <a:off x="6953250" y="3921919"/>
            <a:ext cx="2062163" cy="1354931"/>
          </a:xfrm>
          <a:prstGeom prst="line">
            <a:avLst/>
          </a:prstGeom>
          <a:noFill/>
          <a:ln w="8890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429113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2"/>
          <p:cNvSpPr>
            <a:spLocks noChangeArrowheads="1"/>
          </p:cNvSpPr>
          <p:nvPr/>
        </p:nvSpPr>
        <p:spPr bwMode="auto">
          <a:xfrm>
            <a:off x="125507" y="5895697"/>
            <a:ext cx="88948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p"/>
              <a:defRPr sz="2800">
                <a:solidFill>
                  <a:schemeClr val="tx1"/>
                </a:solidFill>
                <a:latin typeface="Verdana" panose="020B0604030504040204" pitchFamily="34" charset="0"/>
              </a:defRPr>
            </a:lvl1pPr>
            <a:lvl2pPr marL="742950" indent="-285750">
              <a:spcBef>
                <a:spcPct val="20000"/>
              </a:spcBef>
              <a:buClr>
                <a:schemeClr val="tx2"/>
              </a:buClr>
              <a:buSzPct val="75000"/>
              <a:buFont typeface="Wingdings" panose="05000000000000000000" pitchFamily="2" charset="2"/>
              <a:buChar char="n"/>
              <a:defRPr sz="2400">
                <a:solidFill>
                  <a:schemeClr val="tx1"/>
                </a:solidFill>
                <a:latin typeface="Verdana" panose="020B0604030504040204" pitchFamily="34" charset="0"/>
              </a:defRPr>
            </a:lvl2pPr>
            <a:lvl3pPr marL="1143000" indent="-228600">
              <a:spcBef>
                <a:spcPct val="20000"/>
              </a:spcBef>
              <a:buClr>
                <a:schemeClr val="accent1"/>
              </a:buClr>
              <a:buSzPct val="65000"/>
              <a:buFont typeface="Wingdings" panose="05000000000000000000" pitchFamily="2" charset="2"/>
              <a:buChar char="p"/>
              <a:defRPr sz="2000">
                <a:solidFill>
                  <a:schemeClr val="tx1"/>
                </a:solidFill>
                <a:latin typeface="Verdana" panose="020B0604030504040204" pitchFamily="34" charset="0"/>
              </a:defRPr>
            </a:lvl3pPr>
            <a:lvl4pPr marL="1600200" indent="-228600">
              <a:spcBef>
                <a:spcPct val="20000"/>
              </a:spcBef>
              <a:buClr>
                <a:schemeClr val="bg2"/>
              </a:buClr>
              <a:buFont typeface="Wingdings" panose="05000000000000000000" pitchFamily="2" charset="2"/>
              <a:buChar char="§"/>
              <a:defRPr sz="2000">
                <a:solidFill>
                  <a:schemeClr val="tx1"/>
                </a:solidFill>
                <a:latin typeface="Verdana" panose="020B0604030504040204" pitchFamily="34" charset="0"/>
              </a:defRPr>
            </a:lvl4pPr>
            <a:lvl5pPr marL="2057400" indent="-228600">
              <a:spcBef>
                <a:spcPct val="20000"/>
              </a:spcBef>
              <a:buClr>
                <a:schemeClr val="tx2"/>
              </a:buClr>
              <a:buSzPct val="80000"/>
              <a:buFont typeface="Wingdings" panose="05000000000000000000" pitchFamily="2" charset="2"/>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tx2"/>
              </a:buClr>
              <a:buSzPct val="80000"/>
              <a:buFont typeface="Wingdings" panose="05000000000000000000" pitchFamily="2" charset="2"/>
              <a:buChar char="§"/>
              <a:defRPr sz="2000">
                <a:solidFill>
                  <a:schemeClr val="tx1"/>
                </a:solidFill>
                <a:latin typeface="Verdana" panose="020B0604030504040204" pitchFamily="34" charset="0"/>
              </a:defRPr>
            </a:lvl9pPr>
          </a:lstStyle>
          <a:p>
            <a:pPr algn="ctr">
              <a:spcBef>
                <a:spcPct val="0"/>
              </a:spcBef>
              <a:buClrTx/>
              <a:buSzTx/>
              <a:buFontTx/>
              <a:buNone/>
            </a:pPr>
            <a:r>
              <a:rPr lang="ru-RU" b="1" dirty="0">
                <a:solidFill>
                  <a:prstClr val="black"/>
                </a:solidFill>
                <a:latin typeface="+mj-lt"/>
              </a:rPr>
              <a:t>Спасибо за </a:t>
            </a:r>
            <a:r>
              <a:rPr lang="ru-RU" b="1" dirty="0" smtClean="0">
                <a:solidFill>
                  <a:prstClr val="black"/>
                </a:solidFill>
                <a:latin typeface="+mj-lt"/>
              </a:rPr>
              <a:t>внимание!</a:t>
            </a:r>
            <a:endParaRPr lang="ru-RU" b="1" dirty="0">
              <a:solidFill>
                <a:prstClr val="black"/>
              </a:solidFill>
              <a:latin typeface="+mj-lt"/>
            </a:endParaRPr>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507" y="231662"/>
            <a:ext cx="8894835" cy="5681964"/>
          </a:xfrm>
          <a:prstGeom prst="rect">
            <a:avLst/>
          </a:prstGeom>
        </p:spPr>
      </p:pic>
    </p:spTree>
    <p:extLst>
      <p:ext uri="{BB962C8B-B14F-4D97-AF65-F5344CB8AC3E}">
        <p14:creationId xmlns:p14="http://schemas.microsoft.com/office/powerpoint/2010/main" val="1310241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ОБЪЕКТЫ УЧИЛИЩА</a:t>
            </a:r>
            <a:endParaRPr lang="ru-RU" sz="2200" b="1" kern="0" dirty="0">
              <a:solidFill>
                <a:srgbClr val="000000"/>
              </a:solidFill>
              <a:cs typeface="Times New Roman" pitchFamily="18" charset="0"/>
            </a:endParaRPr>
          </a:p>
        </p:txBody>
      </p:sp>
      <p:sp>
        <p:nvSpPr>
          <p:cNvPr id="9" name="Прямоугольник 8"/>
          <p:cNvSpPr/>
          <p:nvPr/>
        </p:nvSpPr>
        <p:spPr>
          <a:xfrm>
            <a:off x="8396356" y="309378"/>
            <a:ext cx="301685"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4</a:t>
            </a:r>
            <a:endParaRPr lang="ru-RU" b="1" kern="0" dirty="0">
              <a:solidFill>
                <a:srgbClr val="000000"/>
              </a:solidFill>
              <a:cs typeface="Times New Roman" pitchFamily="18" charset="0"/>
            </a:endParaRPr>
          </a:p>
        </p:txBody>
      </p:sp>
      <p:pic>
        <p:nvPicPr>
          <p:cNvPr id="6" name="Рисунок 5"/>
          <p:cNvPicPr>
            <a:picLocks noChangeAspect="1"/>
          </p:cNvPicPr>
          <p:nvPr/>
        </p:nvPicPr>
        <p:blipFill rotWithShape="1">
          <a:blip r:embed="rId4" cstate="print">
            <a:extLst>
              <a:ext uri="{28A0092B-C50C-407E-A947-70E740481C1C}">
                <a14:useLocalDpi xmlns:a14="http://schemas.microsoft.com/office/drawing/2010/main" val="0"/>
              </a:ext>
            </a:extLst>
          </a:blip>
          <a:srcRect b="15221"/>
          <a:stretch/>
        </p:blipFill>
        <p:spPr>
          <a:xfrm>
            <a:off x="4695751" y="1114248"/>
            <a:ext cx="4060800" cy="2690158"/>
          </a:xfrm>
          <a:prstGeom prst="roundRect">
            <a:avLst>
              <a:gd name="adj" fmla="val 8594"/>
            </a:avLst>
          </a:prstGeom>
          <a:solidFill>
            <a:srgbClr val="FFFFFF">
              <a:shade val="85000"/>
            </a:srgbClr>
          </a:solidFill>
          <a:ln>
            <a:noFill/>
          </a:ln>
          <a:effectLst/>
        </p:spPr>
      </p:pic>
      <p:pic>
        <p:nvPicPr>
          <p:cNvPr id="20" name="Рисунок 19"/>
          <p:cNvPicPr>
            <a:picLocks noChangeAspect="1"/>
          </p:cNvPicPr>
          <p:nvPr/>
        </p:nvPicPr>
        <p:blipFill rotWithShape="1">
          <a:blip r:embed="rId5">
            <a:extLst>
              <a:ext uri="{28A0092B-C50C-407E-A947-70E740481C1C}">
                <a14:useLocalDpi xmlns:a14="http://schemas.microsoft.com/office/drawing/2010/main" val="0"/>
              </a:ext>
            </a:extLst>
          </a:blip>
          <a:srcRect t="11886" r="6404"/>
          <a:stretch/>
        </p:blipFill>
        <p:spPr>
          <a:xfrm>
            <a:off x="415892" y="1111082"/>
            <a:ext cx="4060800" cy="2701637"/>
          </a:xfrm>
          <a:prstGeom prst="roundRect">
            <a:avLst>
              <a:gd name="adj" fmla="val 8594"/>
            </a:avLst>
          </a:prstGeom>
          <a:solidFill>
            <a:srgbClr val="FFFFFF">
              <a:shade val="85000"/>
            </a:srgbClr>
          </a:solidFill>
          <a:ln>
            <a:noFill/>
          </a:ln>
          <a:effectLst/>
        </p:spPr>
      </p:pic>
      <p:sp>
        <p:nvSpPr>
          <p:cNvPr id="21" name="AutoShape 158"/>
          <p:cNvSpPr>
            <a:spLocks noChangeArrowheads="1"/>
          </p:cNvSpPr>
          <p:nvPr/>
        </p:nvSpPr>
        <p:spPr bwMode="auto">
          <a:xfrm>
            <a:off x="3574129" y="3355421"/>
            <a:ext cx="2143488"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ctr" eaLnBrk="1" hangingPunct="1">
              <a:spcBef>
                <a:spcPct val="50000"/>
              </a:spcBef>
              <a:defRPr/>
            </a:pPr>
            <a:r>
              <a:rPr lang="ru-RU" sz="1500" b="1" dirty="0" err="1" smtClean="0">
                <a:solidFill>
                  <a:srgbClr val="0000FF"/>
                </a:solidFill>
                <a:effectLst>
                  <a:outerShdw blurRad="38100" dist="38100" dir="2700000" algn="tl">
                    <a:srgbClr val="C0C0C0"/>
                  </a:outerShdw>
                </a:effectLst>
                <a:latin typeface="Arial" charset="0"/>
              </a:rPr>
              <a:t>Киберполигон</a:t>
            </a:r>
            <a:endParaRPr lang="ru-RU" sz="1500" b="1" dirty="0">
              <a:solidFill>
                <a:srgbClr val="0000FF"/>
              </a:solidFill>
              <a:effectLst>
                <a:outerShdw blurRad="38100" dist="38100" dir="2700000" algn="tl">
                  <a:srgbClr val="C0C0C0"/>
                </a:outerShdw>
              </a:effectLst>
              <a:latin typeface="Arial" charset="0"/>
            </a:endParaRPr>
          </a:p>
        </p:txBody>
      </p:sp>
      <p:pic>
        <p:nvPicPr>
          <p:cNvPr id="22" name="Рисунок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5751" y="3922209"/>
            <a:ext cx="4060800" cy="2781516"/>
          </a:xfrm>
          <a:prstGeom prst="roundRect">
            <a:avLst>
              <a:gd name="adj" fmla="val 8594"/>
            </a:avLst>
          </a:prstGeom>
          <a:solidFill>
            <a:srgbClr val="FFFFFF">
              <a:shade val="85000"/>
            </a:srgbClr>
          </a:solidFill>
          <a:ln>
            <a:noFill/>
          </a:ln>
          <a:effectLst/>
        </p:spPr>
      </p:pic>
      <p:pic>
        <p:nvPicPr>
          <p:cNvPr id="23" name="Рисунок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5893" y="3930522"/>
            <a:ext cx="4060800" cy="2781516"/>
          </a:xfrm>
          <a:prstGeom prst="roundRect">
            <a:avLst>
              <a:gd name="adj" fmla="val 8594"/>
            </a:avLst>
          </a:prstGeom>
          <a:solidFill>
            <a:srgbClr val="FFFFFF">
              <a:shade val="85000"/>
            </a:srgbClr>
          </a:solidFill>
          <a:ln>
            <a:noFill/>
          </a:ln>
          <a:effectLst/>
        </p:spPr>
      </p:pic>
      <p:sp>
        <p:nvSpPr>
          <p:cNvPr id="27" name="AutoShape 158"/>
          <p:cNvSpPr>
            <a:spLocks noChangeArrowheads="1"/>
          </p:cNvSpPr>
          <p:nvPr/>
        </p:nvSpPr>
        <p:spPr bwMode="auto">
          <a:xfrm>
            <a:off x="3574129" y="3970021"/>
            <a:ext cx="2143488"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ct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Парк Победы</a:t>
            </a:r>
            <a:endParaRPr lang="ru-RU" sz="1500" b="1" dirty="0">
              <a:solidFill>
                <a:srgbClr val="0000FF"/>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23981421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УЧЕБНО-ЛАБОРАТОРНАЯ БАЗА</a:t>
            </a:r>
            <a:endParaRPr lang="ru-RU" sz="2200" b="1" kern="0" dirty="0">
              <a:solidFill>
                <a:srgbClr val="000000"/>
              </a:solidFill>
              <a:cs typeface="Times New Roman" pitchFamily="18" charset="0"/>
            </a:endParaRPr>
          </a:p>
        </p:txBody>
      </p:sp>
      <p:sp>
        <p:nvSpPr>
          <p:cNvPr id="9" name="Прямоугольник 8"/>
          <p:cNvSpPr/>
          <p:nvPr/>
        </p:nvSpPr>
        <p:spPr>
          <a:xfrm>
            <a:off x="8396356" y="309378"/>
            <a:ext cx="301685"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5</a:t>
            </a:r>
            <a:endParaRPr lang="ru-RU" b="1" kern="0" dirty="0">
              <a:solidFill>
                <a:srgbClr val="000000"/>
              </a:solidFill>
              <a:cs typeface="Times New Roman" pitchFamily="18" charset="0"/>
            </a:endParaRPr>
          </a:p>
        </p:txBody>
      </p:sp>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brightnessContrast bright="39000" contrast="8000"/>
                    </a14:imgEffect>
                  </a14:imgLayer>
                </a14:imgProps>
              </a:ext>
              <a:ext uri="{28A0092B-C50C-407E-A947-70E740481C1C}">
                <a14:useLocalDpi xmlns:a14="http://schemas.microsoft.com/office/drawing/2010/main" val="0"/>
              </a:ext>
            </a:extLst>
          </a:blip>
          <a:stretch>
            <a:fillRect/>
          </a:stretch>
        </p:blipFill>
        <p:spPr>
          <a:xfrm>
            <a:off x="4710739" y="989319"/>
            <a:ext cx="4061107" cy="2880900"/>
          </a:xfrm>
          <a:prstGeom prst="roundRect">
            <a:avLst>
              <a:gd name="adj" fmla="val 8594"/>
            </a:avLst>
          </a:prstGeom>
          <a:solidFill>
            <a:srgbClr val="FFFFFF">
              <a:shade val="85000"/>
            </a:srgbClr>
          </a:solidFill>
          <a:ln>
            <a:noFill/>
          </a:ln>
          <a:effectLst/>
        </p:spPr>
      </p:pic>
      <p:pic>
        <p:nvPicPr>
          <p:cNvPr id="4" name="Рисунок 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50347" y="990219"/>
            <a:ext cx="4060480" cy="2880000"/>
          </a:xfrm>
          <a:prstGeom prst="roundRect">
            <a:avLst>
              <a:gd name="adj" fmla="val 8594"/>
            </a:avLst>
          </a:prstGeom>
          <a:solidFill>
            <a:srgbClr val="FFFFFF">
              <a:shade val="85000"/>
            </a:srgbClr>
          </a:solidFill>
          <a:ln>
            <a:noFill/>
          </a:ln>
          <a:effectLst/>
        </p:spPr>
      </p:pic>
      <p:sp>
        <p:nvSpPr>
          <p:cNvPr id="26" name="AutoShape 158"/>
          <p:cNvSpPr>
            <a:spLocks noChangeArrowheads="1"/>
          </p:cNvSpPr>
          <p:nvPr/>
        </p:nvSpPr>
        <p:spPr bwMode="auto">
          <a:xfrm>
            <a:off x="4819287" y="3461940"/>
            <a:ext cx="2143488"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Учебный класс</a:t>
            </a:r>
            <a:endParaRPr lang="ru-RU" sz="1500" b="1" dirty="0">
              <a:solidFill>
                <a:srgbClr val="0000FF"/>
              </a:solidFill>
              <a:effectLst>
                <a:outerShdw blurRad="38100" dist="38100" dir="2700000" algn="tl">
                  <a:srgbClr val="C0C0C0"/>
                </a:outerShdw>
              </a:effectLst>
              <a:latin typeface="Arial" charset="0"/>
            </a:endParaRPr>
          </a:p>
        </p:txBody>
      </p:sp>
      <p:sp>
        <p:nvSpPr>
          <p:cNvPr id="17" name="AutoShape 158"/>
          <p:cNvSpPr>
            <a:spLocks noChangeArrowheads="1"/>
          </p:cNvSpPr>
          <p:nvPr/>
        </p:nvSpPr>
        <p:spPr bwMode="auto">
          <a:xfrm>
            <a:off x="2133468" y="3473516"/>
            <a:ext cx="2143488"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Учебный класс</a:t>
            </a:r>
            <a:endParaRPr lang="ru-RU" sz="1500" b="1" dirty="0">
              <a:solidFill>
                <a:srgbClr val="0000FF"/>
              </a:solidFill>
              <a:effectLst>
                <a:outerShdw blurRad="38100" dist="38100" dir="2700000" algn="tl">
                  <a:srgbClr val="C0C0C0"/>
                </a:outerShdw>
              </a:effectLst>
              <a:latin typeface="Arial" charset="0"/>
            </a:endParaRPr>
          </a:p>
        </p:txBody>
      </p:sp>
      <p:pic>
        <p:nvPicPr>
          <p:cNvPr id="11" name="Рисунок 10"/>
          <p:cNvPicPr>
            <a:picLocks noChangeAspect="1"/>
          </p:cNvPicPr>
          <p:nvPr/>
        </p:nvPicPr>
        <p:blipFill rotWithShape="1">
          <a:blip r:embed="rId7" cstate="print">
            <a:extLst>
              <a:ext uri="{28A0092B-C50C-407E-A947-70E740481C1C}">
                <a14:useLocalDpi xmlns:a14="http://schemas.microsoft.com/office/drawing/2010/main" val="0"/>
              </a:ext>
            </a:extLst>
          </a:blip>
          <a:srcRect t="7715"/>
          <a:stretch/>
        </p:blipFill>
        <p:spPr>
          <a:xfrm>
            <a:off x="350347" y="3956325"/>
            <a:ext cx="4060480" cy="2810386"/>
          </a:xfrm>
          <a:prstGeom prst="roundRect">
            <a:avLst>
              <a:gd name="adj" fmla="val 8594"/>
            </a:avLst>
          </a:prstGeom>
          <a:solidFill>
            <a:srgbClr val="FFFFFF">
              <a:shade val="85000"/>
            </a:srgbClr>
          </a:solidFill>
          <a:ln>
            <a:noFill/>
          </a:ln>
          <a:effectLst/>
        </p:spPr>
      </p:pic>
      <p:pic>
        <p:nvPicPr>
          <p:cNvPr id="12" name="Рисунок 11"/>
          <p:cNvPicPr>
            <a:picLocks noChangeAspect="1"/>
          </p:cNvPicPr>
          <p:nvPr/>
        </p:nvPicPr>
        <p:blipFill rotWithShape="1">
          <a:blip r:embed="rId8">
            <a:extLst>
              <a:ext uri="{BEBA8EAE-BF5A-486C-A8C5-ECC9F3942E4B}">
                <a14:imgProps xmlns:a14="http://schemas.microsoft.com/office/drawing/2010/main">
                  <a14:imgLayer r:embed="rId9">
                    <a14:imgEffect>
                      <a14:brightnessContrast contrast="-36000"/>
                    </a14:imgEffect>
                  </a14:imgLayer>
                </a14:imgProps>
              </a:ext>
              <a:ext uri="{28A0092B-C50C-407E-A947-70E740481C1C}">
                <a14:useLocalDpi xmlns:a14="http://schemas.microsoft.com/office/drawing/2010/main" val="0"/>
              </a:ext>
            </a:extLst>
          </a:blip>
          <a:srcRect l="2126" t="10302" r="1707" b="2494"/>
          <a:stretch/>
        </p:blipFill>
        <p:spPr>
          <a:xfrm>
            <a:off x="4710740" y="3969847"/>
            <a:ext cx="4061107" cy="2796864"/>
          </a:xfrm>
          <a:prstGeom prst="roundRect">
            <a:avLst>
              <a:gd name="adj" fmla="val 8594"/>
            </a:avLst>
          </a:prstGeom>
          <a:solidFill>
            <a:srgbClr val="FFFFFF">
              <a:shade val="85000"/>
            </a:srgbClr>
          </a:solidFill>
          <a:ln>
            <a:noFill/>
          </a:ln>
          <a:effectLst/>
        </p:spPr>
      </p:pic>
      <p:sp>
        <p:nvSpPr>
          <p:cNvPr id="27" name="AutoShape 158"/>
          <p:cNvSpPr>
            <a:spLocks noChangeArrowheads="1"/>
          </p:cNvSpPr>
          <p:nvPr/>
        </p:nvSpPr>
        <p:spPr bwMode="auto">
          <a:xfrm>
            <a:off x="2133468" y="6353515"/>
            <a:ext cx="2143488"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Учебная аудитория</a:t>
            </a:r>
            <a:endParaRPr lang="ru-RU" sz="1500" b="1" dirty="0">
              <a:solidFill>
                <a:srgbClr val="0000FF"/>
              </a:solidFill>
              <a:effectLst>
                <a:outerShdw blurRad="38100" dist="38100" dir="2700000" algn="tl">
                  <a:srgbClr val="C0C0C0"/>
                </a:outerShdw>
              </a:effectLst>
              <a:latin typeface="Arial" charset="0"/>
            </a:endParaRPr>
          </a:p>
        </p:txBody>
      </p:sp>
      <p:sp>
        <p:nvSpPr>
          <p:cNvPr id="28" name="AutoShape 158"/>
          <p:cNvSpPr>
            <a:spLocks noChangeArrowheads="1"/>
          </p:cNvSpPr>
          <p:nvPr/>
        </p:nvSpPr>
        <p:spPr bwMode="auto">
          <a:xfrm>
            <a:off x="4819287" y="6353516"/>
            <a:ext cx="2143488"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Учебная аудитория</a:t>
            </a:r>
            <a:endParaRPr lang="ru-RU" sz="1500" b="1" dirty="0">
              <a:solidFill>
                <a:srgbClr val="0000FF"/>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10767868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ТРЕНАЖЕРНАЯ БАЗА</a:t>
            </a:r>
            <a:endParaRPr lang="ru-RU" sz="2200" b="1" kern="0" dirty="0">
              <a:solidFill>
                <a:srgbClr val="000000"/>
              </a:solidFill>
              <a:cs typeface="Times New Roman" pitchFamily="18" charset="0"/>
            </a:endParaRPr>
          </a:p>
        </p:txBody>
      </p:sp>
      <p:sp>
        <p:nvSpPr>
          <p:cNvPr id="9" name="Прямоугольник 8"/>
          <p:cNvSpPr/>
          <p:nvPr/>
        </p:nvSpPr>
        <p:spPr>
          <a:xfrm>
            <a:off x="8396357" y="309378"/>
            <a:ext cx="301685"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6</a:t>
            </a:r>
            <a:endParaRPr lang="ru-RU" b="1" kern="0" dirty="0">
              <a:solidFill>
                <a:srgbClr val="000000"/>
              </a:solidFill>
              <a:cs typeface="Times New Roman" pitchFamily="18" charset="0"/>
            </a:endParaRPr>
          </a:p>
        </p:txBody>
      </p:sp>
      <p:pic>
        <p:nvPicPr>
          <p:cNvPr id="24" name="Рисунок 14"/>
          <p:cNvPicPr>
            <a:picLocks noChangeAspect="1"/>
          </p:cNvPicPr>
          <p:nvPr/>
        </p:nvPicPr>
        <p:blipFill>
          <a:blip r:embed="rId4">
            <a:extLst>
              <a:ext uri="{28A0092B-C50C-407E-A947-70E740481C1C}">
                <a14:useLocalDpi xmlns:a14="http://schemas.microsoft.com/office/drawing/2010/main" val="0"/>
              </a:ext>
            </a:extLst>
          </a:blip>
          <a:srcRect l="3362" r="5257"/>
          <a:stretch>
            <a:fillRect/>
          </a:stretch>
        </p:blipFill>
        <p:spPr bwMode="auto">
          <a:xfrm>
            <a:off x="503270" y="3926160"/>
            <a:ext cx="3992382" cy="2880000"/>
          </a:xfrm>
          <a:prstGeom prst="roundRect">
            <a:avLst>
              <a:gd name="adj" fmla="val 8594"/>
            </a:avLst>
          </a:prstGeom>
          <a:solidFill>
            <a:srgbClr val="FFFFFF">
              <a:shade val="85000"/>
            </a:srgbClr>
          </a:solidFill>
          <a:ln>
            <a:noFill/>
          </a:ln>
          <a:effectLst/>
          <a:extLst/>
        </p:spPr>
      </p:pic>
      <p:sp>
        <p:nvSpPr>
          <p:cNvPr id="25" name="AutoShape 158"/>
          <p:cNvSpPr>
            <a:spLocks noChangeArrowheads="1"/>
          </p:cNvSpPr>
          <p:nvPr/>
        </p:nvSpPr>
        <p:spPr bwMode="auto">
          <a:xfrm>
            <a:off x="1414020" y="3990973"/>
            <a:ext cx="2996807"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Учебный тренажер «КАМАЗ»</a:t>
            </a:r>
          </a:p>
        </p:txBody>
      </p:sp>
      <p:pic>
        <p:nvPicPr>
          <p:cNvPr id="28" name="Рисунок 3"/>
          <p:cNvPicPr>
            <a:picLocks noChangeAspect="1"/>
          </p:cNvPicPr>
          <p:nvPr/>
        </p:nvPicPr>
        <p:blipFill>
          <a:blip r:embed="rId5">
            <a:extLst>
              <a:ext uri="{28A0092B-C50C-407E-A947-70E740481C1C}">
                <a14:useLocalDpi xmlns:a14="http://schemas.microsoft.com/office/drawing/2010/main" val="0"/>
              </a:ext>
            </a:extLst>
          </a:blip>
          <a:srcRect l="3532" r="1785"/>
          <a:stretch>
            <a:fillRect/>
          </a:stretch>
        </p:blipFill>
        <p:spPr bwMode="auto">
          <a:xfrm>
            <a:off x="4753807" y="3926160"/>
            <a:ext cx="3984838" cy="2880000"/>
          </a:xfrm>
          <a:prstGeom prst="roundRect">
            <a:avLst>
              <a:gd name="adj" fmla="val 8594"/>
            </a:avLst>
          </a:prstGeom>
          <a:solidFill>
            <a:srgbClr val="FFFFFF">
              <a:shade val="85000"/>
            </a:srgbClr>
          </a:solidFill>
          <a:ln>
            <a:noFill/>
          </a:ln>
          <a:effectLst/>
          <a:extLst/>
        </p:spPr>
      </p:pic>
      <p:sp>
        <p:nvSpPr>
          <p:cNvPr id="29" name="AutoShape 158"/>
          <p:cNvSpPr>
            <a:spLocks noChangeArrowheads="1"/>
          </p:cNvSpPr>
          <p:nvPr/>
        </p:nvSpPr>
        <p:spPr bwMode="auto">
          <a:xfrm>
            <a:off x="4812773" y="3990974"/>
            <a:ext cx="299720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Техника специальной связи</a:t>
            </a:r>
          </a:p>
        </p:txBody>
      </p:sp>
      <p:pic>
        <p:nvPicPr>
          <p:cNvPr id="30" name="Рисунок 2"/>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bwMode="auto">
          <a:xfrm>
            <a:off x="4753807" y="989424"/>
            <a:ext cx="3984838" cy="2880000"/>
          </a:xfrm>
          <a:prstGeom prst="roundRect">
            <a:avLst>
              <a:gd name="adj" fmla="val 8594"/>
            </a:avLst>
          </a:prstGeom>
          <a:solidFill>
            <a:srgbClr val="FFFFFF">
              <a:shade val="85000"/>
            </a:srgbClr>
          </a:solidFill>
          <a:ln>
            <a:noFill/>
          </a:ln>
          <a:effectLst/>
          <a:extLst/>
        </p:spPr>
      </p:pic>
      <p:sp>
        <p:nvSpPr>
          <p:cNvPr id="31" name="AutoShape 158"/>
          <p:cNvSpPr>
            <a:spLocks noChangeArrowheads="1"/>
          </p:cNvSpPr>
          <p:nvPr/>
        </p:nvSpPr>
        <p:spPr bwMode="auto">
          <a:xfrm>
            <a:off x="4812772" y="3441964"/>
            <a:ext cx="299720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a:spAutoFit/>
          </a:bodyPr>
          <a:lstStyle/>
          <a:p>
            <a:pPr eaLnBrk="1" hangingPunct="1">
              <a:spcBef>
                <a:spcPct val="50000"/>
              </a:spcBef>
              <a:defRPr/>
            </a:pPr>
            <a:r>
              <a:rPr lang="ru-RU" sz="1500" b="1" dirty="0" err="1">
                <a:solidFill>
                  <a:srgbClr val="0000FF"/>
                </a:solidFill>
                <a:effectLst>
                  <a:outerShdw blurRad="38100" dist="38100" dir="2700000" algn="tl">
                    <a:srgbClr val="C0C0C0"/>
                  </a:outerShdw>
                </a:effectLst>
                <a:latin typeface="Arial" charset="0"/>
              </a:rPr>
              <a:t>Спецаппаратные</a:t>
            </a:r>
            <a:endParaRPr lang="ru-RU" sz="1500" b="1" dirty="0">
              <a:solidFill>
                <a:srgbClr val="0000FF"/>
              </a:solidFill>
              <a:effectLst>
                <a:outerShdw blurRad="38100" dist="38100" dir="2700000" algn="tl">
                  <a:srgbClr val="C0C0C0"/>
                </a:outerShdw>
              </a:effectLst>
              <a:latin typeface="Arial" charset="0"/>
            </a:endParaRPr>
          </a:p>
        </p:txBody>
      </p:sp>
      <p:pic>
        <p:nvPicPr>
          <p:cNvPr id="32" name="Рисунок 31"/>
          <p:cNvPicPr>
            <a:picLocks noChangeAspect="1"/>
          </p:cNvPicPr>
          <p:nvPr/>
        </p:nvPicPr>
        <p:blipFill rotWithShape="1">
          <a:blip r:embed="rId7" cstate="print">
            <a:extLst>
              <a:ext uri="{28A0092B-C50C-407E-A947-70E740481C1C}">
                <a14:useLocalDpi xmlns:a14="http://schemas.microsoft.com/office/drawing/2010/main" val="0"/>
              </a:ext>
            </a:extLst>
          </a:blip>
          <a:srcRect r="6716"/>
          <a:stretch/>
        </p:blipFill>
        <p:spPr>
          <a:xfrm>
            <a:off x="503270" y="989424"/>
            <a:ext cx="3992382" cy="2880000"/>
          </a:xfrm>
          <a:prstGeom prst="roundRect">
            <a:avLst>
              <a:gd name="adj" fmla="val 8594"/>
            </a:avLst>
          </a:prstGeom>
          <a:solidFill>
            <a:srgbClr val="FFFFFF">
              <a:shade val="85000"/>
            </a:srgbClr>
          </a:solidFill>
          <a:ln>
            <a:noFill/>
          </a:ln>
          <a:effectLst/>
        </p:spPr>
      </p:pic>
      <p:sp>
        <p:nvSpPr>
          <p:cNvPr id="33" name="AutoShape 158"/>
          <p:cNvSpPr>
            <a:spLocks noChangeArrowheads="1"/>
          </p:cNvSpPr>
          <p:nvPr/>
        </p:nvSpPr>
        <p:spPr bwMode="auto">
          <a:xfrm>
            <a:off x="1414019" y="3441964"/>
            <a:ext cx="2996807"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Учебный </a:t>
            </a:r>
            <a:r>
              <a:rPr lang="ru-RU" sz="1500" b="1" dirty="0">
                <a:solidFill>
                  <a:srgbClr val="0000FF"/>
                </a:solidFill>
                <a:effectLst>
                  <a:outerShdw blurRad="38100" dist="38100" dir="2700000" algn="tl">
                    <a:srgbClr val="C0C0C0"/>
                  </a:outerShdw>
                </a:effectLst>
                <a:latin typeface="Arial" charset="0"/>
              </a:rPr>
              <a:t>тренажер «КАМАЗ»</a:t>
            </a:r>
          </a:p>
        </p:txBody>
      </p:sp>
    </p:spTree>
    <p:extLst>
      <p:ext uri="{BB962C8B-B14F-4D97-AF65-F5344CB8AC3E}">
        <p14:creationId xmlns:p14="http://schemas.microsoft.com/office/powerpoint/2010/main" val="12794399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БАЗА ДЛЯ ФИЗИЧЕСКОЙ ПОДГОТОВКИ</a:t>
            </a:r>
            <a:endParaRPr lang="ru-RU" sz="2200" b="1" kern="0" dirty="0">
              <a:solidFill>
                <a:srgbClr val="000000"/>
              </a:solidFill>
              <a:cs typeface="Times New Roman" pitchFamily="18" charset="0"/>
            </a:endParaRPr>
          </a:p>
        </p:txBody>
      </p:sp>
      <p:sp>
        <p:nvSpPr>
          <p:cNvPr id="9" name="Прямоугольник 8"/>
          <p:cNvSpPr/>
          <p:nvPr/>
        </p:nvSpPr>
        <p:spPr>
          <a:xfrm>
            <a:off x="8396356" y="309378"/>
            <a:ext cx="301685"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7</a:t>
            </a:r>
            <a:endParaRPr lang="ru-RU" b="1" kern="0" dirty="0">
              <a:solidFill>
                <a:srgbClr val="000000"/>
              </a:solidFill>
              <a:cs typeface="Times New Roman" pitchFamily="18" charset="0"/>
            </a:endParaRPr>
          </a:p>
        </p:txBody>
      </p:sp>
      <p:pic>
        <p:nvPicPr>
          <p:cNvPr id="11"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9000" contrast="19000"/>
                    </a14:imgEffect>
                  </a14:imgLayer>
                </a14:imgProps>
              </a:ext>
              <a:ext uri="{28A0092B-C50C-407E-A947-70E740481C1C}">
                <a14:useLocalDpi xmlns:a14="http://schemas.microsoft.com/office/drawing/2010/main" val="0"/>
              </a:ext>
            </a:extLst>
          </a:blip>
          <a:srcRect l="17909" t="16225" r="26024" b="33492"/>
          <a:stretch/>
        </p:blipFill>
        <p:spPr bwMode="auto">
          <a:xfrm>
            <a:off x="566571" y="3958983"/>
            <a:ext cx="3930883" cy="2834440"/>
          </a:xfrm>
          <a:prstGeom prst="roundRect">
            <a:avLst>
              <a:gd name="adj" fmla="val 8594"/>
            </a:avLst>
          </a:prstGeom>
          <a:solidFill>
            <a:srgbClr val="FFFFFF">
              <a:shade val="85000"/>
            </a:srgbClr>
          </a:solidFill>
          <a:ln>
            <a:noFill/>
          </a:ln>
          <a:effectLst/>
          <a:extLst/>
        </p:spPr>
      </p:pic>
      <p:sp>
        <p:nvSpPr>
          <p:cNvPr id="12" name="AutoShape 158"/>
          <p:cNvSpPr>
            <a:spLocks noChangeArrowheads="1"/>
          </p:cNvSpPr>
          <p:nvPr/>
        </p:nvSpPr>
        <p:spPr bwMode="auto">
          <a:xfrm>
            <a:off x="1847655" y="4065461"/>
            <a:ext cx="259200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a:spAutoFit/>
          </a:bodyPr>
          <a:lstStyle/>
          <a:p>
            <a:pPr algn="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Полоса препятствий</a:t>
            </a:r>
          </a:p>
        </p:txBody>
      </p:sp>
      <p:pic>
        <p:nvPicPr>
          <p:cNvPr id="15" name="Picture 15"/>
          <p:cNvPicPr>
            <a:picLocks noChangeAspect="1" noChangeArrowheads="1"/>
          </p:cNvPicPr>
          <p:nvPr/>
        </p:nvPicPr>
        <p:blipFill rotWithShape="1">
          <a:blip r:embed="rId6">
            <a:extLst>
              <a:ext uri="{28A0092B-C50C-407E-A947-70E740481C1C}">
                <a14:useLocalDpi xmlns:a14="http://schemas.microsoft.com/office/drawing/2010/main" val="0"/>
              </a:ext>
            </a:extLst>
          </a:blip>
          <a:srcRect l="4421" r="12697"/>
          <a:stretch/>
        </p:blipFill>
        <p:spPr bwMode="auto">
          <a:xfrm>
            <a:off x="566571" y="1039166"/>
            <a:ext cx="3930883" cy="2824292"/>
          </a:xfrm>
          <a:prstGeom prst="roundRect">
            <a:avLst>
              <a:gd name="adj" fmla="val 8594"/>
            </a:avLst>
          </a:prstGeom>
          <a:solidFill>
            <a:srgbClr val="FFFFFF">
              <a:shade val="85000"/>
            </a:srgbClr>
          </a:solidFill>
          <a:ln>
            <a:noFill/>
          </a:ln>
          <a:effectLst/>
          <a:extLst/>
        </p:spPr>
      </p:pic>
      <p:sp>
        <p:nvSpPr>
          <p:cNvPr id="16" name="AutoShape 158"/>
          <p:cNvSpPr>
            <a:spLocks noChangeArrowheads="1"/>
          </p:cNvSpPr>
          <p:nvPr/>
        </p:nvSpPr>
        <p:spPr bwMode="auto">
          <a:xfrm>
            <a:off x="1847655" y="3427060"/>
            <a:ext cx="259200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Футбольное поле</a:t>
            </a:r>
            <a:endParaRPr lang="ru-RU" sz="1500" b="1" dirty="0">
              <a:solidFill>
                <a:srgbClr val="0000FF"/>
              </a:solidFill>
              <a:effectLst>
                <a:outerShdw blurRad="38100" dist="38100" dir="2700000" algn="tl">
                  <a:srgbClr val="C0C0C0"/>
                </a:outerShdw>
              </a:effectLst>
              <a:latin typeface="Arial" charset="0"/>
            </a:endParaRPr>
          </a:p>
        </p:txBody>
      </p:sp>
      <p:pic>
        <p:nvPicPr>
          <p:cNvPr id="17" name="Picture 16"/>
          <p:cNvPicPr>
            <a:picLocks noChangeAspect="1" noChangeArrowheads="1"/>
          </p:cNvPicPr>
          <p:nvPr/>
        </p:nvPicPr>
        <p:blipFill rotWithShape="1">
          <a:blip r:embed="rId7">
            <a:extLst>
              <a:ext uri="{28A0092B-C50C-407E-A947-70E740481C1C}">
                <a14:useLocalDpi xmlns:a14="http://schemas.microsoft.com/office/drawing/2010/main" val="0"/>
              </a:ext>
            </a:extLst>
          </a:blip>
          <a:srcRect r="30296"/>
          <a:stretch/>
        </p:blipFill>
        <p:spPr bwMode="auto">
          <a:xfrm>
            <a:off x="4703025" y="3958983"/>
            <a:ext cx="3968685" cy="2833778"/>
          </a:xfrm>
          <a:prstGeom prst="roundRect">
            <a:avLst>
              <a:gd name="adj" fmla="val 8594"/>
            </a:avLst>
          </a:prstGeom>
          <a:solidFill>
            <a:srgbClr val="FFFFFF">
              <a:shade val="85000"/>
            </a:srgbClr>
          </a:solidFill>
          <a:ln>
            <a:noFill/>
          </a:ln>
          <a:effectLst/>
          <a:extLst/>
        </p:spPr>
      </p:pic>
      <p:sp>
        <p:nvSpPr>
          <p:cNvPr id="18" name="AutoShape 158"/>
          <p:cNvSpPr>
            <a:spLocks noChangeArrowheads="1"/>
          </p:cNvSpPr>
          <p:nvPr/>
        </p:nvSpPr>
        <p:spPr bwMode="auto">
          <a:xfrm>
            <a:off x="4768816" y="4027361"/>
            <a:ext cx="259200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Спортивные тренажеры</a:t>
            </a:r>
          </a:p>
        </p:txBody>
      </p:sp>
      <p:pic>
        <p:nvPicPr>
          <p:cNvPr id="2050"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r="19952"/>
          <a:stretch/>
        </p:blipFill>
        <p:spPr bwMode="auto">
          <a:xfrm>
            <a:off x="4703024" y="988254"/>
            <a:ext cx="3968686" cy="2875204"/>
          </a:xfrm>
          <a:prstGeom prst="roundRect">
            <a:avLst>
              <a:gd name="adj" fmla="val 8594"/>
            </a:avLst>
          </a:prstGeom>
          <a:solidFill>
            <a:srgbClr val="FFFFFF">
              <a:shade val="85000"/>
            </a:srgbClr>
          </a:solidFill>
          <a:ln>
            <a:noFill/>
          </a:ln>
          <a:effectLst/>
          <a:extLst/>
        </p:spPr>
      </p:pic>
      <p:sp>
        <p:nvSpPr>
          <p:cNvPr id="14" name="AutoShape 158"/>
          <p:cNvSpPr>
            <a:spLocks noChangeArrowheads="1"/>
          </p:cNvSpPr>
          <p:nvPr/>
        </p:nvSpPr>
        <p:spPr bwMode="auto">
          <a:xfrm>
            <a:off x="4765796" y="3413992"/>
            <a:ext cx="259200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a:spAutoFit/>
          </a:bodyPr>
          <a:lstStyle/>
          <a:p>
            <a:pPr eaLnBrk="1" hangingPunct="1">
              <a:spcBef>
                <a:spcPct val="50000"/>
              </a:spcBef>
              <a:defRPr/>
            </a:pPr>
            <a:r>
              <a:rPr lang="ru-RU" sz="1500" b="1" dirty="0" smtClean="0">
                <a:solidFill>
                  <a:srgbClr val="0000FF"/>
                </a:solidFill>
                <a:effectLst>
                  <a:outerShdw blurRad="38100" dist="38100" dir="2700000" algn="tl">
                    <a:srgbClr val="C0C0C0"/>
                  </a:outerShdw>
                </a:effectLst>
                <a:latin typeface="Arial" charset="0"/>
              </a:rPr>
              <a:t>Спортивная площадка</a:t>
            </a:r>
            <a:endParaRPr lang="ru-RU" sz="1500" b="1" dirty="0">
              <a:solidFill>
                <a:srgbClr val="0000FF"/>
              </a:solidFill>
              <a:effectLst>
                <a:outerShdw blurRad="38100" dist="38100" dir="2700000" algn="tl">
                  <a:srgbClr val="C0C0C0"/>
                </a:outerShdw>
              </a:effectLst>
              <a:latin typeface="Arial" charset="0"/>
            </a:endParaRPr>
          </a:p>
        </p:txBody>
      </p:sp>
    </p:spTree>
    <p:extLst>
      <p:ext uri="{BB962C8B-B14F-4D97-AF65-F5344CB8AC3E}">
        <p14:creationId xmlns:p14="http://schemas.microsoft.com/office/powerpoint/2010/main" val="1526469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5"/>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687591" y="959744"/>
            <a:ext cx="4053333" cy="2871792"/>
          </a:xfrm>
          <a:prstGeom prst="roundRect">
            <a:avLst>
              <a:gd name="adj" fmla="val 8594"/>
            </a:avLst>
          </a:prstGeom>
          <a:solidFill>
            <a:srgbClr val="FFFFFF">
              <a:shade val="85000"/>
            </a:srgbClr>
          </a:solidFill>
          <a:ln>
            <a:noFill/>
          </a:ln>
          <a:effectLst/>
          <a:ex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БАЗА ДЛЯ ОБЩЕВОЕННОЙ ПОДГОТОВКИ</a:t>
            </a:r>
            <a:endParaRPr lang="ru-RU" sz="2200" b="1" kern="0" dirty="0">
              <a:solidFill>
                <a:srgbClr val="000000"/>
              </a:solidFill>
              <a:cs typeface="Times New Roman" pitchFamily="18" charset="0"/>
            </a:endParaRPr>
          </a:p>
        </p:txBody>
      </p:sp>
      <p:sp>
        <p:nvSpPr>
          <p:cNvPr id="9" name="Прямоугольник 8"/>
          <p:cNvSpPr/>
          <p:nvPr/>
        </p:nvSpPr>
        <p:spPr>
          <a:xfrm>
            <a:off x="8396357" y="309378"/>
            <a:ext cx="301685"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8</a:t>
            </a:r>
            <a:endParaRPr lang="ru-RU" b="1" kern="0" dirty="0">
              <a:solidFill>
                <a:srgbClr val="000000"/>
              </a:solidFill>
              <a:cs typeface="Times New Roman" pitchFamily="18" charset="0"/>
            </a:endParaRPr>
          </a:p>
        </p:txBody>
      </p:sp>
      <p:pic>
        <p:nvPicPr>
          <p:cNvPr id="13" name="Picture 14" descr="1"/>
          <p:cNvPicPr>
            <a:picLocks noChangeAspect="1" noChangeArrowheads="1"/>
          </p:cNvPicPr>
          <p:nvPr/>
        </p:nvPicPr>
        <p:blipFill>
          <a:blip r:embed="rId5">
            <a:extLst>
              <a:ext uri="{28A0092B-C50C-407E-A947-70E740481C1C}">
                <a14:useLocalDpi xmlns:a14="http://schemas.microsoft.com/office/drawing/2010/main" val="0"/>
              </a:ext>
            </a:extLst>
          </a:blip>
          <a:srcRect r="3114"/>
          <a:stretch>
            <a:fillRect/>
          </a:stretch>
        </p:blipFill>
        <p:spPr bwMode="auto">
          <a:xfrm>
            <a:off x="4687591" y="3917950"/>
            <a:ext cx="4053333" cy="2880000"/>
          </a:xfrm>
          <a:prstGeom prst="roundRect">
            <a:avLst>
              <a:gd name="adj" fmla="val 8594"/>
            </a:avLst>
          </a:prstGeom>
          <a:solidFill>
            <a:srgbClr val="FFFFFF">
              <a:shade val="85000"/>
            </a:srgbClr>
          </a:solidFill>
          <a:ln>
            <a:noFill/>
          </a:ln>
          <a:effectLst/>
          <a:extLst/>
        </p:spPr>
      </p:pic>
      <p:sp>
        <p:nvSpPr>
          <p:cNvPr id="19" name="AutoShape 158"/>
          <p:cNvSpPr>
            <a:spLocks noChangeArrowheads="1"/>
          </p:cNvSpPr>
          <p:nvPr/>
        </p:nvSpPr>
        <p:spPr bwMode="auto">
          <a:xfrm>
            <a:off x="4777972" y="3983938"/>
            <a:ext cx="2222903"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Караульный городок</a:t>
            </a:r>
          </a:p>
        </p:txBody>
      </p:sp>
      <p:sp>
        <p:nvSpPr>
          <p:cNvPr id="21" name="AutoShape 158"/>
          <p:cNvSpPr>
            <a:spLocks noChangeArrowheads="1"/>
          </p:cNvSpPr>
          <p:nvPr/>
        </p:nvSpPr>
        <p:spPr bwMode="auto">
          <a:xfrm>
            <a:off x="4777972" y="1034308"/>
            <a:ext cx="170379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Строевой плац</a:t>
            </a:r>
          </a:p>
        </p:txBody>
      </p:sp>
      <p:pic>
        <p:nvPicPr>
          <p:cNvPr id="22" name="Picture 16" descr="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245" y="951536"/>
            <a:ext cx="4043207" cy="2880000"/>
          </a:xfrm>
          <a:prstGeom prst="roundRect">
            <a:avLst>
              <a:gd name="adj" fmla="val 8594"/>
            </a:avLst>
          </a:prstGeom>
          <a:solidFill>
            <a:srgbClr val="FFFFFF">
              <a:shade val="85000"/>
            </a:srgbClr>
          </a:solidFill>
          <a:ln>
            <a:noFill/>
          </a:ln>
          <a:effectLst/>
          <a:extLst/>
        </p:spPr>
      </p:pic>
      <p:sp>
        <p:nvSpPr>
          <p:cNvPr id="23" name="AutoShape 158"/>
          <p:cNvSpPr>
            <a:spLocks noChangeArrowheads="1"/>
          </p:cNvSpPr>
          <p:nvPr/>
        </p:nvSpPr>
        <p:spPr bwMode="auto">
          <a:xfrm>
            <a:off x="509454" y="1034308"/>
            <a:ext cx="1928946"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Электронный тир</a:t>
            </a:r>
          </a:p>
        </p:txBody>
      </p:sp>
      <p:pic>
        <p:nvPicPr>
          <p:cNvPr id="24" name="Рисунок 1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3245" y="3908425"/>
            <a:ext cx="4043207" cy="2880000"/>
          </a:xfrm>
          <a:prstGeom prst="roundRect">
            <a:avLst>
              <a:gd name="adj" fmla="val 8594"/>
            </a:avLst>
          </a:prstGeom>
          <a:solidFill>
            <a:srgbClr val="FFFFFF">
              <a:shade val="85000"/>
            </a:srgbClr>
          </a:solidFill>
          <a:ln>
            <a:noFill/>
          </a:ln>
          <a:effectLst/>
          <a:extLst/>
        </p:spPr>
      </p:pic>
      <p:sp>
        <p:nvSpPr>
          <p:cNvPr id="25" name="AutoShape 158"/>
          <p:cNvSpPr>
            <a:spLocks noChangeArrowheads="1"/>
          </p:cNvSpPr>
          <p:nvPr/>
        </p:nvSpPr>
        <p:spPr bwMode="auto">
          <a:xfrm>
            <a:off x="932861" y="3991546"/>
            <a:ext cx="3383304"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Городок подготовки антитеррора</a:t>
            </a:r>
          </a:p>
        </p:txBody>
      </p:sp>
    </p:spTree>
    <p:extLst>
      <p:ext uri="{BB962C8B-B14F-4D97-AF65-F5344CB8AC3E}">
        <p14:creationId xmlns:p14="http://schemas.microsoft.com/office/powerpoint/2010/main" val="905709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DSC01191"/>
          <p:cNvPicPr>
            <a:picLocks noChangeAspect="1" noChangeArrowheads="1"/>
          </p:cNvPicPr>
          <p:nvPr/>
        </p:nvPicPr>
        <p:blipFill>
          <a:blip r:embed="rId3">
            <a:extLst>
              <a:ext uri="{28A0092B-C50C-407E-A947-70E740481C1C}">
                <a14:useLocalDpi xmlns:a14="http://schemas.microsoft.com/office/drawing/2010/main" val="0"/>
              </a:ext>
            </a:extLst>
          </a:blip>
          <a:srcRect t="2527"/>
          <a:stretch>
            <a:fillRect/>
          </a:stretch>
        </p:blipFill>
        <p:spPr bwMode="auto">
          <a:xfrm>
            <a:off x="429934" y="979165"/>
            <a:ext cx="4022830" cy="2880000"/>
          </a:xfrm>
          <a:prstGeom prst="roundRect">
            <a:avLst>
              <a:gd name="adj" fmla="val 8594"/>
            </a:avLst>
          </a:prstGeom>
          <a:solidFill>
            <a:srgbClr val="FFFFFF">
              <a:shade val="85000"/>
            </a:srgbClr>
          </a:solidFill>
          <a:ln>
            <a:noFill/>
          </a:ln>
          <a:effectLst/>
          <a:extLst/>
        </p:spPr>
      </p:pic>
      <p:pic>
        <p:nvPicPr>
          <p:cNvPr id="26" name="Рисунок 3"/>
          <p:cNvPicPr>
            <a:picLocks noChangeAspect="1"/>
          </p:cNvPicPr>
          <p:nvPr/>
        </p:nvPicPr>
        <p:blipFill>
          <a:blip r:embed="rId4">
            <a:extLst>
              <a:ext uri="{28A0092B-C50C-407E-A947-70E740481C1C}">
                <a14:useLocalDpi xmlns:a14="http://schemas.microsoft.com/office/drawing/2010/main" val="0"/>
              </a:ext>
            </a:extLst>
          </a:blip>
          <a:srcRect t="3880"/>
          <a:stretch>
            <a:fillRect/>
          </a:stretch>
        </p:blipFill>
        <p:spPr bwMode="auto">
          <a:xfrm>
            <a:off x="4786983" y="979165"/>
            <a:ext cx="4037237" cy="2880000"/>
          </a:xfrm>
          <a:prstGeom prst="roundRect">
            <a:avLst>
              <a:gd name="adj" fmla="val 8594"/>
            </a:avLst>
          </a:prstGeom>
          <a:solidFill>
            <a:srgbClr val="FFFFFF">
              <a:shade val="85000"/>
            </a:srgbClr>
          </a:solidFill>
          <a:ln>
            <a:noFill/>
          </a:ln>
          <a:effectLst/>
          <a:extLst/>
        </p:spPr>
      </p:pic>
      <p:pic>
        <p:nvPicPr>
          <p:cNvPr id="2" name="Рисунок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932688"/>
          </a:xfrm>
          <a:prstGeom prst="rect">
            <a:avLst/>
          </a:prstGeom>
        </p:spPr>
      </p:pic>
      <p:sp>
        <p:nvSpPr>
          <p:cNvPr id="5" name="Прямоугольник 4"/>
          <p:cNvSpPr/>
          <p:nvPr/>
        </p:nvSpPr>
        <p:spPr>
          <a:xfrm>
            <a:off x="1331258" y="280393"/>
            <a:ext cx="6481483" cy="369973"/>
          </a:xfrm>
          <a:prstGeom prst="rect">
            <a:avLst/>
          </a:prstGeom>
        </p:spPr>
        <p:txBody>
          <a:bodyPr wrap="square">
            <a:spAutoFit/>
          </a:bodyPr>
          <a:lstStyle/>
          <a:p>
            <a:pPr algn="ctr">
              <a:lnSpc>
                <a:spcPct val="80000"/>
              </a:lnSpc>
              <a:defRPr/>
            </a:pPr>
            <a:r>
              <a:rPr lang="ru-RU" sz="2200" b="1" kern="0" dirty="0" smtClean="0">
                <a:solidFill>
                  <a:srgbClr val="000000"/>
                </a:solidFill>
                <a:cs typeface="Times New Roman" pitchFamily="18" charset="0"/>
              </a:rPr>
              <a:t>ОБЩЕВОЙСКОВАЯ ПОДГОТОВКА</a:t>
            </a:r>
            <a:endParaRPr lang="ru-RU" sz="2200" b="1" kern="0" dirty="0">
              <a:solidFill>
                <a:srgbClr val="000000"/>
              </a:solidFill>
              <a:cs typeface="Times New Roman" pitchFamily="18" charset="0"/>
            </a:endParaRPr>
          </a:p>
        </p:txBody>
      </p:sp>
      <p:sp>
        <p:nvSpPr>
          <p:cNvPr id="9" name="Прямоугольник 8"/>
          <p:cNvSpPr/>
          <p:nvPr/>
        </p:nvSpPr>
        <p:spPr>
          <a:xfrm>
            <a:off x="8396354" y="309378"/>
            <a:ext cx="301685" cy="319446"/>
          </a:xfrm>
          <a:prstGeom prst="rect">
            <a:avLst/>
          </a:prstGeom>
        </p:spPr>
        <p:txBody>
          <a:bodyPr wrap="none">
            <a:spAutoFit/>
          </a:bodyPr>
          <a:lstStyle/>
          <a:p>
            <a:pPr algn="ctr" defTabSz="779252" eaLnBrk="0" hangingPunct="0">
              <a:lnSpc>
                <a:spcPct val="80000"/>
              </a:lnSpc>
              <a:spcBef>
                <a:spcPct val="20000"/>
              </a:spcBef>
              <a:defRPr/>
            </a:pPr>
            <a:r>
              <a:rPr lang="ru-RU" b="1" kern="0" dirty="0" smtClean="0">
                <a:solidFill>
                  <a:srgbClr val="000000"/>
                </a:solidFill>
                <a:cs typeface="Times New Roman" pitchFamily="18" charset="0"/>
              </a:rPr>
              <a:t>9</a:t>
            </a:r>
            <a:endParaRPr lang="ru-RU" b="1" kern="0" dirty="0">
              <a:solidFill>
                <a:srgbClr val="000000"/>
              </a:solidFill>
              <a:cs typeface="Times New Roman" pitchFamily="18" charset="0"/>
            </a:endParaRPr>
          </a:p>
        </p:txBody>
      </p:sp>
      <p:pic>
        <p:nvPicPr>
          <p:cNvPr id="14" name="Рисунок 1"/>
          <p:cNvPicPr>
            <a:picLocks noChangeAspect="1"/>
          </p:cNvPicPr>
          <p:nvPr/>
        </p:nvPicPr>
        <p:blipFill>
          <a:blip r:embed="rId6">
            <a:extLst>
              <a:ext uri="{28A0092B-C50C-407E-A947-70E740481C1C}">
                <a14:useLocalDpi xmlns:a14="http://schemas.microsoft.com/office/drawing/2010/main" val="0"/>
              </a:ext>
            </a:extLst>
          </a:blip>
          <a:srcRect t="1843" b="2742"/>
          <a:stretch>
            <a:fillRect/>
          </a:stretch>
        </p:blipFill>
        <p:spPr bwMode="auto">
          <a:xfrm>
            <a:off x="429934" y="3940292"/>
            <a:ext cx="4022830" cy="2880000"/>
          </a:xfrm>
          <a:prstGeom prst="roundRect">
            <a:avLst>
              <a:gd name="adj" fmla="val 8594"/>
            </a:avLst>
          </a:prstGeom>
          <a:solidFill>
            <a:srgbClr val="FFFFFF">
              <a:shade val="85000"/>
            </a:srgbClr>
          </a:solidFill>
          <a:ln>
            <a:noFill/>
          </a:ln>
          <a:effectLst/>
          <a:extLst/>
        </p:spPr>
      </p:pic>
      <p:pic>
        <p:nvPicPr>
          <p:cNvPr id="15" name="Picture 4"/>
          <p:cNvPicPr>
            <a:picLocks noChangeAspect="1" noChangeArrowheads="1"/>
          </p:cNvPicPr>
          <p:nvPr/>
        </p:nvPicPr>
        <p:blipFill>
          <a:blip r:embed="rId7"/>
          <a:srcRect/>
          <a:stretch>
            <a:fillRect/>
          </a:stretch>
        </p:blipFill>
        <p:spPr bwMode="auto">
          <a:xfrm>
            <a:off x="4786983" y="3940292"/>
            <a:ext cx="4037237" cy="2880000"/>
          </a:xfrm>
          <a:prstGeom prst="roundRect">
            <a:avLst>
              <a:gd name="adj" fmla="val 8594"/>
            </a:avLst>
          </a:prstGeom>
          <a:solidFill>
            <a:srgbClr val="FFFFFF">
              <a:shade val="85000"/>
            </a:srgbClr>
          </a:solidFill>
          <a:ln>
            <a:noFill/>
          </a:ln>
          <a:effectLst/>
          <a:extLst/>
        </p:spPr>
      </p:pic>
      <p:sp>
        <p:nvSpPr>
          <p:cNvPr id="17" name="AutoShape 158"/>
          <p:cNvSpPr>
            <a:spLocks noChangeArrowheads="1"/>
          </p:cNvSpPr>
          <p:nvPr/>
        </p:nvSpPr>
        <p:spPr bwMode="auto">
          <a:xfrm>
            <a:off x="1593130" y="3426022"/>
            <a:ext cx="2787143"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Учебные стрельбы</a:t>
            </a:r>
          </a:p>
        </p:txBody>
      </p:sp>
      <p:sp>
        <p:nvSpPr>
          <p:cNvPr id="18" name="AutoShape 158"/>
          <p:cNvSpPr>
            <a:spLocks noChangeArrowheads="1"/>
          </p:cNvSpPr>
          <p:nvPr/>
        </p:nvSpPr>
        <p:spPr bwMode="auto">
          <a:xfrm>
            <a:off x="4851792" y="4030075"/>
            <a:ext cx="2783920"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Полевой выход</a:t>
            </a:r>
          </a:p>
        </p:txBody>
      </p:sp>
      <p:sp>
        <p:nvSpPr>
          <p:cNvPr id="27" name="AutoShape 158"/>
          <p:cNvSpPr>
            <a:spLocks noChangeArrowheads="1"/>
          </p:cNvSpPr>
          <p:nvPr/>
        </p:nvSpPr>
        <p:spPr bwMode="auto">
          <a:xfrm>
            <a:off x="4851792" y="3426022"/>
            <a:ext cx="2783919"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Командно-штабное учение</a:t>
            </a:r>
          </a:p>
        </p:txBody>
      </p:sp>
      <p:sp>
        <p:nvSpPr>
          <p:cNvPr id="28" name="AutoShape 158"/>
          <p:cNvSpPr>
            <a:spLocks noChangeArrowheads="1"/>
          </p:cNvSpPr>
          <p:nvPr/>
        </p:nvSpPr>
        <p:spPr bwMode="auto">
          <a:xfrm>
            <a:off x="1593129" y="4030076"/>
            <a:ext cx="2787143" cy="357545"/>
          </a:xfrm>
          <a:prstGeom prst="roundRect">
            <a:avLst/>
          </a:prstGeom>
          <a:gradFill rotWithShape="1">
            <a:gsLst>
              <a:gs pos="0">
                <a:schemeClr val="bg1">
                  <a:gamma/>
                  <a:shade val="46275"/>
                  <a:invGamma/>
                  <a:lumMod val="0"/>
                  <a:lumOff val="100000"/>
                </a:schemeClr>
              </a:gs>
              <a:gs pos="50000">
                <a:schemeClr val="bg1">
                  <a:alpha val="39999"/>
                </a:schemeClr>
              </a:gs>
              <a:gs pos="100000">
                <a:schemeClr val="bg1">
                  <a:gamma/>
                  <a:shade val="46275"/>
                  <a:invGamma/>
                </a:schemeClr>
              </a:gs>
            </a:gsLst>
            <a:lin ang="5400000" scaled="1"/>
          </a:gradFill>
          <a:ln w="9525">
            <a:solidFill>
              <a:schemeClr val="tx1"/>
            </a:solidFill>
            <a:miter lim="800000"/>
            <a:headEnd/>
            <a:tailEnd/>
          </a:ln>
          <a:effectLst/>
          <a:extLst/>
        </p:spPr>
        <p:txBody>
          <a:bodyPr wrap="square">
            <a:spAutoFit/>
          </a:bodyPr>
          <a:lstStyle/>
          <a:p>
            <a:pPr algn="r" eaLnBrk="1" hangingPunct="1">
              <a:spcBef>
                <a:spcPct val="50000"/>
              </a:spcBef>
              <a:defRPr/>
            </a:pPr>
            <a:r>
              <a:rPr lang="ru-RU" sz="1500" b="1" dirty="0">
                <a:solidFill>
                  <a:srgbClr val="0000FF"/>
                </a:solidFill>
                <a:effectLst>
                  <a:outerShdw blurRad="38100" dist="38100" dir="2700000" algn="tl">
                    <a:srgbClr val="C0C0C0"/>
                  </a:outerShdw>
                </a:effectLst>
                <a:latin typeface="Arial" charset="0"/>
              </a:rPr>
              <a:t>Командно-штабное учение</a:t>
            </a:r>
          </a:p>
        </p:txBody>
      </p:sp>
    </p:spTree>
    <p:extLst>
      <p:ext uri="{BB962C8B-B14F-4D97-AF65-F5344CB8AC3E}">
        <p14:creationId xmlns:p14="http://schemas.microsoft.com/office/powerpoint/2010/main" val="34232975"/>
      </p:ext>
    </p:extLst>
  </p:cSld>
  <p:clrMapOvr>
    <a:masterClrMapping/>
  </p:clrMapOvr>
  <p:timing>
    <p:tnLst>
      <p:par>
        <p:cTn id="1" dur="indefinite" restart="never" nodeType="tmRoot"/>
      </p:par>
    </p:tnLst>
  </p:timing>
</p:sld>
</file>

<file path=ppt/theme/theme1.xml><?xml version="1.0" encoding="utf-8"?>
<a:theme xmlns:a="http://schemas.openxmlformats.org/drawingml/2006/main" name="17_Тема Office">
  <a:themeElements>
    <a:clrScheme na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1306</TotalTime>
  <Words>1553</Words>
  <Application>Microsoft Office PowerPoint</Application>
  <PresentationFormat>Экран (4:3)</PresentationFormat>
  <Paragraphs>382</Paragraphs>
  <Slides>32</Slides>
  <Notes>29</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32</vt:i4>
      </vt:variant>
    </vt:vector>
  </HeadingPairs>
  <TitlesOfParts>
    <vt:vector size="37" baseType="lpstr">
      <vt:lpstr>Arial</vt:lpstr>
      <vt:lpstr>Calibri</vt:lpstr>
      <vt:lpstr>Times New Roman</vt:lpstr>
      <vt:lpstr>Wingdings</vt:lpstr>
      <vt:lpstr>17_Тема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Sis-Admin</cp:lastModifiedBy>
  <cp:revision>222</cp:revision>
  <dcterms:created xsi:type="dcterms:W3CDTF">2017-12-07T08:20:57Z</dcterms:created>
  <dcterms:modified xsi:type="dcterms:W3CDTF">2022-12-29T12:35:07Z</dcterms:modified>
</cp:coreProperties>
</file>