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4" r:id="rId4"/>
    <p:sldId id="266" r:id="rId5"/>
    <p:sldId id="257" r:id="rId6"/>
    <p:sldId id="273" r:id="rId7"/>
    <p:sldId id="274" r:id="rId8"/>
    <p:sldId id="275" r:id="rId9"/>
    <p:sldId id="276" r:id="rId10"/>
    <p:sldId id="259" r:id="rId11"/>
    <p:sldId id="261" r:id="rId12"/>
    <p:sldId id="277" r:id="rId13"/>
    <p:sldId id="263" r:id="rId14"/>
    <p:sldId id="267" r:id="rId15"/>
    <p:sldId id="268" r:id="rId16"/>
    <p:sldId id="269" r:id="rId17"/>
    <p:sldId id="278" r:id="rId18"/>
    <p:sldId id="271" r:id="rId19"/>
    <p:sldId id="270" r:id="rId20"/>
    <p:sldId id="279" r:id="rId21"/>
    <p:sldId id="262" r:id="rId22"/>
    <p:sldId id="26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B01"/>
    <a:srgbClr val="615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C6F-9BD1-4529-A562-D197C0EB2F7E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DFF9-582F-4041-A0D6-94EF0EB76C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01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C6F-9BD1-4529-A562-D197C0EB2F7E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DFF9-582F-4041-A0D6-94EF0EB76C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33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C6F-9BD1-4529-A562-D197C0EB2F7E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DFF9-582F-4041-A0D6-94EF0EB76CB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65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C6F-9BD1-4529-A562-D197C0EB2F7E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DFF9-582F-4041-A0D6-94EF0EB76C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573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C6F-9BD1-4529-A562-D197C0EB2F7E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DFF9-582F-4041-A0D6-94EF0EB76CB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4843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C6F-9BD1-4529-A562-D197C0EB2F7E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DFF9-582F-4041-A0D6-94EF0EB76C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559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C6F-9BD1-4529-A562-D197C0EB2F7E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DFF9-582F-4041-A0D6-94EF0EB76C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737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C6F-9BD1-4529-A562-D197C0EB2F7E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DFF9-582F-4041-A0D6-94EF0EB76C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5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C6F-9BD1-4529-A562-D197C0EB2F7E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DFF9-582F-4041-A0D6-94EF0EB76C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6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C6F-9BD1-4529-A562-D197C0EB2F7E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DFF9-582F-4041-A0D6-94EF0EB76C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70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C6F-9BD1-4529-A562-D197C0EB2F7E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DFF9-582F-4041-A0D6-94EF0EB76C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05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C6F-9BD1-4529-A562-D197C0EB2F7E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DFF9-582F-4041-A0D6-94EF0EB76C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84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C6F-9BD1-4529-A562-D197C0EB2F7E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DFF9-582F-4041-A0D6-94EF0EB76C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9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C6F-9BD1-4529-A562-D197C0EB2F7E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DFF9-582F-4041-A0D6-94EF0EB76C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09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C6F-9BD1-4529-A562-D197C0EB2F7E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DFF9-582F-4041-A0D6-94EF0EB76C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95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C6F-9BD1-4529-A562-D197C0EB2F7E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DFF9-582F-4041-A0D6-94EF0EB76C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75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18C6F-9BD1-4529-A562-D197C0EB2F7E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DFDFF9-582F-4041-A0D6-94EF0EB76C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8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6729" y="1762695"/>
            <a:ext cx="7766936" cy="2730175"/>
          </a:xfrm>
        </p:spPr>
        <p:txBody>
          <a:bodyPr/>
          <a:lstStyle/>
          <a:p>
            <a:pPr lvl="0" algn="l" defTabSz="914400" fontAlgn="base">
              <a:spcAft>
                <a:spcPct val="0"/>
              </a:spcAft>
            </a:pPr>
            <a:r>
              <a:rPr lang="ru-RU" sz="3600" b="1" kern="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требования </a:t>
            </a:r>
            <a:r>
              <a:rPr lang="en-US" sz="3600" b="1" kern="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en-US" sz="3600" b="1" kern="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600" b="1" kern="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качественному и безопасному питанию детей и подростков </a:t>
            </a:r>
            <a:r>
              <a:rPr lang="en-US" sz="3600" b="1" kern="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en-US" sz="3600" b="1" kern="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600" b="1" kern="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период летней </a:t>
            </a:r>
            <a:r>
              <a:rPr lang="en-US" sz="3600" b="1" kern="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en-US" sz="3600" b="1" kern="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600" b="1" kern="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оздоровительной </a:t>
            </a:r>
            <a:r>
              <a:rPr lang="ru-RU" sz="3600" b="1" kern="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кампании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6729" y="4912479"/>
            <a:ext cx="7766936" cy="1848805"/>
          </a:xfrm>
        </p:spPr>
        <p:txBody>
          <a:bodyPr>
            <a:normAutofit fontScale="70000" lnSpcReduction="20000"/>
          </a:bodyPr>
          <a:lstStyle/>
          <a:p>
            <a:r>
              <a:rPr lang="ru-RU" sz="25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Дмитриева Юлия Юрьевна</a:t>
            </a:r>
            <a:br>
              <a:rPr lang="ru-RU" sz="25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5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ведущий специалист отдела организации </a:t>
            </a:r>
            <a:br>
              <a:rPr lang="ru-RU" sz="25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5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развития общественного </a:t>
            </a:r>
            <a:r>
              <a:rPr lang="ru-RU" sz="25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питания и услуг </a:t>
            </a:r>
            <a:r>
              <a:rPr lang="ru-RU" sz="25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5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25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5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312-00-07(доб. 341</a:t>
            </a:r>
            <a:r>
              <a:rPr lang="ru-RU" sz="25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</a:p>
          <a:p>
            <a:r>
              <a:rPr lang="en-US" sz="25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u.dmitrieva@egov66.ru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88" y="55667"/>
            <a:ext cx="2103302" cy="1707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3190" y="457200"/>
            <a:ext cx="6383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Министерство агропромышленного комплекса </a:t>
            </a:r>
          </a:p>
          <a:p>
            <a:pPr algn="ctr"/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потребительского рынка Свердловской области</a:t>
            </a:r>
            <a:endParaRPr lang="ru-RU" sz="20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2020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 было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исследовано </a:t>
            </a:r>
            <a:r>
              <a:rPr lang="ru-RU" altLang="ru-RU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230</a:t>
            </a:r>
            <a:r>
              <a:rPr lang="ru-RU" altLang="ru-RU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образцов пищевых продуктов, из которых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altLang="ru-RU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28</a:t>
            </a:r>
            <a:r>
              <a:rPr lang="ru-RU" altLang="ru-RU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пробах выявлена фальсификация, а </a:t>
            </a:r>
            <a:r>
              <a:rPr lang="ru-RU" altLang="ru-RU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57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проб  </a:t>
            </a:r>
            <a:b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соответствовали требованиям нормативной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документации.</a:t>
            </a:r>
            <a:r>
              <a:rPr lang="ru-RU" altLang="ru-RU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altLang="ru-RU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02" y="1537034"/>
            <a:ext cx="3879807" cy="263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307" y="4301816"/>
            <a:ext cx="4527451" cy="242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24" y="3579431"/>
            <a:ext cx="4175298" cy="2585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71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142" y="21394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Областной информационный сайт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«Защита прав потребителей» 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www.potrebitel66.ru</a:t>
            </a:r>
            <a:endParaRPr lang="ru-RU" sz="2800" b="1" u="sng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68" t="3320" r="13462" b="7746"/>
          <a:stretch/>
        </p:blipFill>
        <p:spPr>
          <a:xfrm>
            <a:off x="1305604" y="1350107"/>
            <a:ext cx="7495495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период подготовки к летнему сезону необходимо продумать схемы поставок продовольственной </a:t>
            </a:r>
            <a:r>
              <a:rPr lang="ru-RU" dirty="0" smtClean="0"/>
              <a:t>продукции</a:t>
            </a:r>
            <a:endParaRPr lang="ru-RU" dirty="0"/>
          </a:p>
        </p:txBody>
      </p:sp>
      <p:pic>
        <p:nvPicPr>
          <p:cNvPr id="2050" name="Picture 2" descr="Оптовые поставки продуктов питания | Услуги для бизнеса (b2b) | купить  бизнес, продажа бизнес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712" y="609600"/>
            <a:ext cx="3605319" cy="27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452341"/>
              </p:ext>
            </p:extLst>
          </p:nvPr>
        </p:nvGraphicFramePr>
        <p:xfrm>
          <a:off x="677334" y="3449061"/>
          <a:ext cx="10669538" cy="3179648"/>
        </p:xfrm>
        <a:graphic>
          <a:graphicData uri="http://schemas.openxmlformats.org/drawingml/2006/table">
            <a:tbl>
              <a:tblPr/>
              <a:tblGrid>
                <a:gridCol w="908965">
                  <a:extLst>
                    <a:ext uri="{9D8B030D-6E8A-4147-A177-3AD203B41FA5}">
                      <a16:colId xmlns:a16="http://schemas.microsoft.com/office/drawing/2014/main" val="882644953"/>
                    </a:ext>
                  </a:extLst>
                </a:gridCol>
                <a:gridCol w="670903">
                  <a:extLst>
                    <a:ext uri="{9D8B030D-6E8A-4147-A177-3AD203B41FA5}">
                      <a16:colId xmlns:a16="http://schemas.microsoft.com/office/drawing/2014/main" val="722353306"/>
                    </a:ext>
                  </a:extLst>
                </a:gridCol>
                <a:gridCol w="822397">
                  <a:extLst>
                    <a:ext uri="{9D8B030D-6E8A-4147-A177-3AD203B41FA5}">
                      <a16:colId xmlns:a16="http://schemas.microsoft.com/office/drawing/2014/main" val="3337766144"/>
                    </a:ext>
                  </a:extLst>
                </a:gridCol>
                <a:gridCol w="811576">
                  <a:extLst>
                    <a:ext uri="{9D8B030D-6E8A-4147-A177-3AD203B41FA5}">
                      <a16:colId xmlns:a16="http://schemas.microsoft.com/office/drawing/2014/main" val="2387094025"/>
                    </a:ext>
                  </a:extLst>
                </a:gridCol>
                <a:gridCol w="714190">
                  <a:extLst>
                    <a:ext uri="{9D8B030D-6E8A-4147-A177-3AD203B41FA5}">
                      <a16:colId xmlns:a16="http://schemas.microsoft.com/office/drawing/2014/main" val="1130749197"/>
                    </a:ext>
                  </a:extLst>
                </a:gridCol>
                <a:gridCol w="497767">
                  <a:extLst>
                    <a:ext uri="{9D8B030D-6E8A-4147-A177-3AD203B41FA5}">
                      <a16:colId xmlns:a16="http://schemas.microsoft.com/office/drawing/2014/main" val="1142698606"/>
                    </a:ext>
                  </a:extLst>
                </a:gridCol>
                <a:gridCol w="887323">
                  <a:extLst>
                    <a:ext uri="{9D8B030D-6E8A-4147-A177-3AD203B41FA5}">
                      <a16:colId xmlns:a16="http://schemas.microsoft.com/office/drawing/2014/main" val="2654793341"/>
                    </a:ext>
                  </a:extLst>
                </a:gridCol>
                <a:gridCol w="941429">
                  <a:extLst>
                    <a:ext uri="{9D8B030D-6E8A-4147-A177-3AD203B41FA5}">
                      <a16:colId xmlns:a16="http://schemas.microsoft.com/office/drawing/2014/main" val="389477871"/>
                    </a:ext>
                  </a:extLst>
                </a:gridCol>
                <a:gridCol w="876505">
                  <a:extLst>
                    <a:ext uri="{9D8B030D-6E8A-4147-A177-3AD203B41FA5}">
                      <a16:colId xmlns:a16="http://schemas.microsoft.com/office/drawing/2014/main" val="3749953695"/>
                    </a:ext>
                  </a:extLst>
                </a:gridCol>
                <a:gridCol w="876505">
                  <a:extLst>
                    <a:ext uri="{9D8B030D-6E8A-4147-A177-3AD203B41FA5}">
                      <a16:colId xmlns:a16="http://schemas.microsoft.com/office/drawing/2014/main" val="659451156"/>
                    </a:ext>
                  </a:extLst>
                </a:gridCol>
                <a:gridCol w="952252">
                  <a:extLst>
                    <a:ext uri="{9D8B030D-6E8A-4147-A177-3AD203B41FA5}">
                      <a16:colId xmlns:a16="http://schemas.microsoft.com/office/drawing/2014/main" val="129894452"/>
                    </a:ext>
                  </a:extLst>
                </a:gridCol>
                <a:gridCol w="876505">
                  <a:extLst>
                    <a:ext uri="{9D8B030D-6E8A-4147-A177-3AD203B41FA5}">
                      <a16:colId xmlns:a16="http://schemas.microsoft.com/office/drawing/2014/main" val="3840412236"/>
                    </a:ext>
                  </a:extLst>
                </a:gridCol>
                <a:gridCol w="833221">
                  <a:extLst>
                    <a:ext uri="{9D8B030D-6E8A-4147-A177-3AD203B41FA5}">
                      <a16:colId xmlns:a16="http://schemas.microsoft.com/office/drawing/2014/main" val="1356167288"/>
                    </a:ext>
                  </a:extLst>
                </a:gridCol>
              </a:tblGrid>
              <a:tr h="1938754"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Дата и час, поступления пищевой продукции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Наименование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Фасовка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дата выработки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изготовитель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поставщик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количество поступившего продукта (в кг, литрах, шт)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номер документа, подтверждающего безопасность принятого пищевого продукта (декларация о соответствии, свидетельство о государственной регистрации, документы по результатам ветеринарно-санитарной экспертизы)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Результаты органолептической оценки, поступившего продовольственного сырья и пищевых продуктов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Условия хранения, конечный срок реализации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Дата и час фактической реализации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Подпись ответственного лица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Примечание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35533"/>
                  </a:ext>
                </a:extLst>
              </a:tr>
              <a:tr h="57022">
                <a:tc>
                  <a:txBody>
                    <a:bodyPr/>
                    <a:lstStyle/>
                    <a:p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</a:txBody>
                  <a:tcPr marL="27725" marR="27725" marT="13862" marB="138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053216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29047" y="2615281"/>
            <a:ext cx="6475615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defTabSz="914400"/>
            <a:r>
              <a:rPr lang="ru-RU" altLang="ru-RU" sz="900" b="1" dirty="0">
                <a:solidFill>
                  <a:srgbClr val="000000"/>
                </a:solidFill>
                <a:cs typeface="Arial" panose="020B0604020202020204" pitchFamily="34" charset="0"/>
              </a:rPr>
              <a:t>Приложение N 5</a:t>
            </a:r>
          </a:p>
          <a:p>
            <a:pPr lvl="0" algn="r" defTabSz="914400"/>
            <a:r>
              <a:rPr lang="ru-RU" altLang="ru-RU" sz="900" b="1" dirty="0">
                <a:solidFill>
                  <a:srgbClr val="000000"/>
                </a:solidFill>
                <a:cs typeface="Arial" panose="020B0604020202020204" pitchFamily="34" charset="0"/>
              </a:rPr>
              <a:t>к СанПиН </a:t>
            </a:r>
            <a:r>
              <a:rPr lang="ru-RU" altLang="ru-RU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2.3/2.4.3590-20</a:t>
            </a:r>
          </a:p>
          <a:p>
            <a:pPr lvl="0" algn="r" defTabSz="914400"/>
            <a:endParaRPr lang="ru-RU" altLang="ru-RU" sz="9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 algn="ctr" defTabSz="914400"/>
            <a:r>
              <a:rPr lang="ru-RU" altLang="ru-RU" sz="1600" dirty="0">
                <a:latin typeface="Constantia" panose="02030602050306030303" pitchFamily="18" charset="0"/>
              </a:rPr>
              <a:t>Журнал бракеража скоропортящейся пищевой </a:t>
            </a:r>
            <a:r>
              <a:rPr lang="ru-RU" altLang="ru-RU" sz="1600" dirty="0" smtClean="0">
                <a:latin typeface="Constantia" panose="02030602050306030303" pitchFamily="18" charset="0"/>
              </a:rPr>
              <a:t>продукции</a:t>
            </a:r>
            <a:endParaRPr lang="ru-RU" altLang="ru-RU" sz="1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2919" y="619298"/>
            <a:ext cx="7045497" cy="10873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Суточная потребность в пищевых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веществах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 энергии детей</a:t>
            </a:r>
            <a:r>
              <a:rPr lang="ru-RU" dirty="0"/>
              <a:t/>
            </a:r>
            <a:br>
              <a:rPr lang="ru-RU" dirty="0"/>
            </a:br>
            <a:endParaRPr lang="ru-RU" sz="2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783705"/>
              </p:ext>
            </p:extLst>
          </p:nvPr>
        </p:nvGraphicFramePr>
        <p:xfrm>
          <a:off x="677334" y="1696915"/>
          <a:ext cx="7202601" cy="3657600"/>
        </p:xfrm>
        <a:graphic>
          <a:graphicData uri="http://schemas.openxmlformats.org/drawingml/2006/table">
            <a:tbl>
              <a:tblPr/>
              <a:tblGrid>
                <a:gridCol w="2400867">
                  <a:extLst>
                    <a:ext uri="{9D8B030D-6E8A-4147-A177-3AD203B41FA5}">
                      <a16:colId xmlns:a16="http://schemas.microsoft.com/office/drawing/2014/main" val="2288994098"/>
                    </a:ext>
                  </a:extLst>
                </a:gridCol>
                <a:gridCol w="2400867">
                  <a:extLst>
                    <a:ext uri="{9D8B030D-6E8A-4147-A177-3AD203B41FA5}">
                      <a16:colId xmlns:a16="http://schemas.microsoft.com/office/drawing/2014/main" val="3931529119"/>
                    </a:ext>
                  </a:extLst>
                </a:gridCol>
                <a:gridCol w="2400867">
                  <a:extLst>
                    <a:ext uri="{9D8B030D-6E8A-4147-A177-3AD203B41FA5}">
                      <a16:colId xmlns:a16="http://schemas.microsoft.com/office/drawing/2014/main" val="685447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ru-RU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422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solidFill>
                            <a:srgbClr val="2D2D2D"/>
                          </a:solidFill>
                          <a:effectLst/>
                        </a:rPr>
                        <a:t>Название пищевых веществ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solidFill>
                            <a:srgbClr val="2D2D2D"/>
                          </a:solidFill>
                          <a:effectLst/>
                        </a:rPr>
                        <a:t>Усредненная потребность в пищевых веществах для детей возрастных групп: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142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endParaRPr lang="ru-RU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solidFill>
                            <a:srgbClr val="2D2D2D"/>
                          </a:solidFill>
                          <a:effectLst/>
                        </a:rPr>
                        <a:t>7-10 лет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solidFill>
                            <a:srgbClr val="2D2D2D"/>
                          </a:solidFill>
                          <a:effectLst/>
                        </a:rPr>
                        <a:t>с 11 лет и старше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160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ru-RU" dirty="0">
                          <a:solidFill>
                            <a:srgbClr val="2D2D2D"/>
                          </a:solidFill>
                          <a:effectLst/>
                        </a:rPr>
                        <a:t>Белки (г)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 smtClean="0">
                          <a:solidFill>
                            <a:srgbClr val="2D2D2D"/>
                          </a:solidFill>
                          <a:effectLst/>
                        </a:rPr>
                        <a:t>77</a:t>
                      </a:r>
                      <a:endParaRPr lang="ru-RU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 smtClean="0">
                          <a:solidFill>
                            <a:srgbClr val="2D2D2D"/>
                          </a:solidFill>
                          <a:effectLst/>
                        </a:rPr>
                        <a:t>90</a:t>
                      </a:r>
                      <a:endParaRPr lang="ru-RU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195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ru-RU" dirty="0">
                          <a:solidFill>
                            <a:srgbClr val="2D2D2D"/>
                          </a:solidFill>
                          <a:effectLst/>
                        </a:rPr>
                        <a:t>Жиры (г)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 smtClean="0">
                          <a:solidFill>
                            <a:srgbClr val="2D2D2D"/>
                          </a:solidFill>
                          <a:effectLst/>
                        </a:rPr>
                        <a:t>79</a:t>
                      </a:r>
                      <a:endParaRPr lang="ru-RU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 smtClean="0">
                          <a:solidFill>
                            <a:srgbClr val="2D2D2D"/>
                          </a:solidFill>
                          <a:effectLst/>
                        </a:rPr>
                        <a:t>92</a:t>
                      </a:r>
                      <a:endParaRPr lang="ru-RU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998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ru-RU" dirty="0">
                          <a:solidFill>
                            <a:srgbClr val="2D2D2D"/>
                          </a:solidFill>
                          <a:effectLst/>
                        </a:rPr>
                        <a:t>Углеводы (г)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 smtClean="0">
                          <a:solidFill>
                            <a:srgbClr val="2D2D2D"/>
                          </a:solidFill>
                          <a:effectLst/>
                        </a:rPr>
                        <a:t>335</a:t>
                      </a:r>
                      <a:endParaRPr lang="ru-RU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 smtClean="0">
                          <a:solidFill>
                            <a:srgbClr val="2D2D2D"/>
                          </a:solidFill>
                          <a:effectLst/>
                        </a:rPr>
                        <a:t>383</a:t>
                      </a:r>
                      <a:endParaRPr lang="ru-RU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64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ru-RU" dirty="0">
                          <a:solidFill>
                            <a:srgbClr val="2D2D2D"/>
                          </a:solidFill>
                          <a:effectLst/>
                        </a:rPr>
                        <a:t>Энергетическая ценность - калорийность (ккал)*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 smtClean="0">
                          <a:solidFill>
                            <a:srgbClr val="2D2D2D"/>
                          </a:solidFill>
                          <a:effectLst/>
                        </a:rPr>
                        <a:t>2350</a:t>
                      </a:r>
                      <a:endParaRPr lang="ru-RU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 smtClean="0">
                          <a:solidFill>
                            <a:srgbClr val="2D2D2D"/>
                          </a:solidFill>
                          <a:effectLst/>
                        </a:rPr>
                        <a:t>2720</a:t>
                      </a:r>
                      <a:endParaRPr lang="ru-RU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98402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77334" y="5581199"/>
            <a:ext cx="406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D2D2D"/>
                </a:solidFill>
                <a:latin typeface="Arial" panose="020B0604020202020204" pitchFamily="34" charset="0"/>
              </a:rPr>
              <a:t>* Без учета повышенных энерготрат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147" y="3154724"/>
            <a:ext cx="3829396" cy="2863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6" y="138878"/>
            <a:ext cx="2274916" cy="15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06" y="550343"/>
            <a:ext cx="8323751" cy="85649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При разработке меню учитывают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31" y="806932"/>
            <a:ext cx="3753114" cy="2721021"/>
          </a:xfrm>
        </p:spPr>
      </p:pic>
      <p:sp>
        <p:nvSpPr>
          <p:cNvPr id="7" name="TextBox 6"/>
          <p:cNvSpPr txBox="1"/>
          <p:nvPr/>
        </p:nvSpPr>
        <p:spPr>
          <a:xfrm>
            <a:off x="207406" y="1612965"/>
            <a:ext cx="79482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Меню разрабатывается на основе среднесуточных нормах потребления продуктов и включает распределение перечня блюд по отдельным приемам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пищи;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загородных учреждениях отдыха рекомендуется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5-6 разовое питание; </a:t>
            </a:r>
            <a:endParaRPr lang="ru-RU"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Распределение калорийности суточного рациона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завтрак - 25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%,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обед - 35%, полдник - 15%, ужин - 20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%, 5-е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питание - 5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%;</a:t>
            </a:r>
            <a:endParaRPr lang="ru-RU"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1 час перед сном в качестве второго ужина - стакан кисломолочного продукта (кефир, ряженка, йогурт и др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.);</a:t>
            </a:r>
            <a:endParaRPr lang="ru-RU"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основании примерного меню, ежедневно составляется меню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раскладка;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отсутствии необходимых продуктов замена производится на продукты равноценные по химическому составу в соответствии с таблицей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замены;</a:t>
            </a:r>
            <a:endParaRPr lang="ru-RU"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Витаминизация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блюд.</a:t>
            </a:r>
            <a:endParaRPr lang="ru-RU"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084" y="4162326"/>
            <a:ext cx="1585609" cy="22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57" y="580417"/>
            <a:ext cx="9478344" cy="1320800"/>
          </a:xfrm>
        </p:spPr>
        <p:txBody>
          <a:bodyPr/>
          <a:lstStyle/>
          <a:p>
            <a:r>
              <a:rPr lang="ru-RU" dirty="0" smtClean="0"/>
              <a:t>Щадящие технологии приготовления блюд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101" y="1385544"/>
            <a:ext cx="3836300" cy="414014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Варка</a:t>
            </a:r>
          </a:p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Запекание</a:t>
            </a:r>
          </a:p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Припускание</a:t>
            </a:r>
          </a:p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Тушение</a:t>
            </a:r>
          </a:p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Приготовление на пару</a:t>
            </a: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47" y="1385544"/>
            <a:ext cx="4876800" cy="4505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01" y="4095344"/>
            <a:ext cx="4392580" cy="247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Журнал бракеража готовой продукции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529177" y="-981217"/>
            <a:ext cx="211404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(образец)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856165"/>
              </p:ext>
            </p:extLst>
          </p:nvPr>
        </p:nvGraphicFramePr>
        <p:xfrm>
          <a:off x="476653" y="1353191"/>
          <a:ext cx="8180963" cy="4376399"/>
        </p:xfrm>
        <a:graphic>
          <a:graphicData uri="http://schemas.openxmlformats.org/drawingml/2006/table">
            <a:tbl>
              <a:tblPr/>
              <a:tblGrid>
                <a:gridCol w="1168709">
                  <a:extLst>
                    <a:ext uri="{9D8B030D-6E8A-4147-A177-3AD203B41FA5}">
                      <a16:colId xmlns:a16="http://schemas.microsoft.com/office/drawing/2014/main" val="2105009682"/>
                    </a:ext>
                  </a:extLst>
                </a:gridCol>
                <a:gridCol w="1168709">
                  <a:extLst>
                    <a:ext uri="{9D8B030D-6E8A-4147-A177-3AD203B41FA5}">
                      <a16:colId xmlns:a16="http://schemas.microsoft.com/office/drawing/2014/main" val="885028587"/>
                    </a:ext>
                  </a:extLst>
                </a:gridCol>
                <a:gridCol w="1168709">
                  <a:extLst>
                    <a:ext uri="{9D8B030D-6E8A-4147-A177-3AD203B41FA5}">
                      <a16:colId xmlns:a16="http://schemas.microsoft.com/office/drawing/2014/main" val="3598318602"/>
                    </a:ext>
                  </a:extLst>
                </a:gridCol>
                <a:gridCol w="1168709">
                  <a:extLst>
                    <a:ext uri="{9D8B030D-6E8A-4147-A177-3AD203B41FA5}">
                      <a16:colId xmlns:a16="http://schemas.microsoft.com/office/drawing/2014/main" val="1127693741"/>
                    </a:ext>
                  </a:extLst>
                </a:gridCol>
                <a:gridCol w="1168709">
                  <a:extLst>
                    <a:ext uri="{9D8B030D-6E8A-4147-A177-3AD203B41FA5}">
                      <a16:colId xmlns:a16="http://schemas.microsoft.com/office/drawing/2014/main" val="2655082310"/>
                    </a:ext>
                  </a:extLst>
                </a:gridCol>
                <a:gridCol w="1168709">
                  <a:extLst>
                    <a:ext uri="{9D8B030D-6E8A-4147-A177-3AD203B41FA5}">
                      <a16:colId xmlns:a16="http://schemas.microsoft.com/office/drawing/2014/main" val="3709189180"/>
                    </a:ext>
                  </a:extLst>
                </a:gridCol>
                <a:gridCol w="1168709">
                  <a:extLst>
                    <a:ext uri="{9D8B030D-6E8A-4147-A177-3AD203B41FA5}">
                      <a16:colId xmlns:a16="http://schemas.microsoft.com/office/drawing/2014/main" val="1705648957"/>
                    </a:ext>
                  </a:extLst>
                </a:gridCol>
              </a:tblGrid>
              <a:tr h="307116">
                <a:tc>
                  <a:txBody>
                    <a:bodyPr/>
                    <a:lstStyle/>
                    <a:p>
                      <a:pPr fontAlgn="t"/>
                      <a:endParaRPr lang="ru-RU" sz="1300" dirty="0">
                        <a:effectLst/>
                      </a:endParaRPr>
                    </a:p>
                  </a:txBody>
                  <a:tcPr marL="68095" marR="68095" marT="34048" marB="34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300" dirty="0">
                        <a:effectLst/>
                      </a:endParaRPr>
                    </a:p>
                  </a:txBody>
                  <a:tcPr marL="68095" marR="68095" marT="34048" marB="34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300" dirty="0">
                        <a:effectLst/>
                      </a:endParaRPr>
                    </a:p>
                  </a:txBody>
                  <a:tcPr marL="68095" marR="68095" marT="34048" marB="34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300" dirty="0">
                        <a:effectLst/>
                      </a:endParaRPr>
                    </a:p>
                  </a:txBody>
                  <a:tcPr marL="68095" marR="68095" marT="34048" marB="34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300" dirty="0">
                        <a:effectLst/>
                      </a:endParaRPr>
                    </a:p>
                  </a:txBody>
                  <a:tcPr marL="68095" marR="68095" marT="34048" marB="34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300" dirty="0">
                        <a:effectLst/>
                      </a:endParaRPr>
                    </a:p>
                  </a:txBody>
                  <a:tcPr marL="68095" marR="68095" marT="34048" marB="34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300" dirty="0">
                        <a:effectLst/>
                      </a:endParaRPr>
                    </a:p>
                  </a:txBody>
                  <a:tcPr marL="68095" marR="68095" marT="34048" marB="34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863936"/>
                  </a:ext>
                </a:extLst>
              </a:tr>
              <a:tr h="284081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  <a:t>Дата и час изготовления блюда</a:t>
                      </a: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  <a:t>Время снятия бракеража</a:t>
                      </a: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  <a:t>Наиме-</a:t>
                      </a:r>
                      <a:b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</a:br>
                      <a: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  <a:t>нование блюда, кулинарного изделия</a:t>
                      </a: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  <a:t>Результаты органолеп-</a:t>
                      </a:r>
                      <a:b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</a:br>
                      <a: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  <a:t>тической оценки и степени готовности блюда, кулинарного изделия</a:t>
                      </a: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  <a:t>Разрешение к реализации блюда, кулинарного изделия</a:t>
                      </a: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  <a:t>Подписи членов браке-</a:t>
                      </a:r>
                      <a:b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</a:br>
                      <a: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  <a:t>ражной комиссии</a:t>
                      </a: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  <a:t>Примечание*</a:t>
                      </a: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576016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  <a:t>1</a:t>
                      </a: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  <a:t>2</a:t>
                      </a: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  <a:t>3</a:t>
                      </a: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  <a:t>4</a:t>
                      </a: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  <a:t>5</a:t>
                      </a: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  <a:t>6</a:t>
                      </a: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dirty="0">
                          <a:solidFill>
                            <a:srgbClr val="2D2D2D"/>
                          </a:solidFill>
                          <a:effectLst/>
                        </a:rPr>
                        <a:t>7</a:t>
                      </a: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281314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673645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3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161309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algn="l" fontAlgn="base"/>
                      <a:endParaRPr lang="ru-RU" sz="1300" b="0" i="0" dirty="0">
                        <a:solidFill>
                          <a:srgbClr val="2D2D2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300" b="0" i="0" dirty="0">
                        <a:solidFill>
                          <a:srgbClr val="2D2D2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300" b="0" i="0" dirty="0">
                        <a:solidFill>
                          <a:srgbClr val="2D2D2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300" b="0" i="0" dirty="0">
                        <a:solidFill>
                          <a:srgbClr val="2D2D2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300" b="0" i="0" dirty="0">
                        <a:solidFill>
                          <a:srgbClr val="2D2D2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300" b="0" i="0" dirty="0">
                        <a:solidFill>
                          <a:srgbClr val="2D2D2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68095" marR="68095" marT="34048" marB="3404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470751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2473045" y="-840406"/>
            <a:ext cx="155806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Arial" panose="020B0604020202020204" pitchFamily="34" charset="0"/>
              </a:rPr>
              <a:t>(образец)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1820710"/>
            <a:ext cx="2809223" cy="14869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3720810"/>
            <a:ext cx="2809223" cy="18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Constantia" panose="02030602050306030303" pitchFamily="18" charset="0"/>
              </a:rPr>
              <a:t>Суточные пробы </a:t>
            </a:r>
            <a:endParaRPr lang="ru-RU" sz="4800" dirty="0">
              <a:latin typeface="Constantia" panose="02030602050306030303" pitchFamily="18" charset="0"/>
            </a:endParaRPr>
          </a:p>
        </p:txBody>
      </p:sp>
      <p:pic>
        <p:nvPicPr>
          <p:cNvPr id="3074" name="Picture 2" descr="Новости – Школа №1366 города Москв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77" y="1031630"/>
            <a:ext cx="3808682" cy="253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7333" y="2086706"/>
            <a:ext cx="6579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onstantia" panose="02030602050306030303" pitchFamily="18" charset="0"/>
              </a:rPr>
              <a:t>Блюда отбираются в полном объеме, но не менее 100 гр. Порционные блюда целиком. </a:t>
            </a:r>
            <a:endParaRPr lang="ru-RU" sz="2400" dirty="0" smtClean="0">
              <a:latin typeface="Constantia" panose="02030602050306030303" pitchFamily="18" charset="0"/>
            </a:endParaRPr>
          </a:p>
          <a:p>
            <a:endParaRPr lang="ru-RU" sz="2400" dirty="0" smtClean="0">
              <a:latin typeface="Constantia" panose="02030602050306030303" pitchFamily="18" charset="0"/>
            </a:endParaRPr>
          </a:p>
          <a:p>
            <a:r>
              <a:rPr lang="ru-RU" sz="2400" dirty="0">
                <a:latin typeface="Constantia" panose="02030602050306030303" pitchFamily="18" charset="0"/>
              </a:rPr>
              <a:t>Отобранные пробы сохраняют в течение </a:t>
            </a:r>
            <a:endParaRPr lang="ru-RU" sz="2400" dirty="0" smtClean="0">
              <a:latin typeface="Constantia" panose="02030602050306030303" pitchFamily="18" charset="0"/>
            </a:endParaRPr>
          </a:p>
          <a:p>
            <a:r>
              <a:rPr lang="ru-RU" sz="2400" dirty="0" smtClean="0">
                <a:latin typeface="Constantia" panose="02030602050306030303" pitchFamily="18" charset="0"/>
              </a:rPr>
              <a:t>48 часов, </a:t>
            </a:r>
            <a:r>
              <a:rPr lang="ru-RU" sz="2400" dirty="0">
                <a:latin typeface="Constantia" panose="02030602050306030303" pitchFamily="18" charset="0"/>
              </a:rPr>
              <a:t>при температуре </a:t>
            </a:r>
            <a:r>
              <a:rPr lang="ru-RU" sz="2400" dirty="0" smtClean="0">
                <a:latin typeface="Constantia" panose="02030602050306030303" pitchFamily="18" charset="0"/>
              </a:rPr>
              <a:t>+ 2… </a:t>
            </a:r>
            <a:r>
              <a:rPr lang="ru-RU" sz="2400" dirty="0">
                <a:latin typeface="Constantia" panose="02030602050306030303" pitchFamily="18" charset="0"/>
              </a:rPr>
              <a:t>+</a:t>
            </a:r>
            <a:r>
              <a:rPr lang="ru-RU" sz="2400" dirty="0" smtClean="0">
                <a:latin typeface="Constantia" panose="02030602050306030303" pitchFamily="18" charset="0"/>
              </a:rPr>
              <a:t> </a:t>
            </a:r>
            <a:r>
              <a:rPr lang="ru-RU" sz="2400" dirty="0">
                <a:latin typeface="Constantia" panose="02030602050306030303" pitchFamily="18" charset="0"/>
              </a:rPr>
              <a:t>6 °C.</a:t>
            </a:r>
          </a:p>
        </p:txBody>
      </p:sp>
    </p:spTree>
    <p:extLst>
      <p:ext uri="{BB962C8B-B14F-4D97-AF65-F5344CB8AC3E}">
        <p14:creationId xmlns:p14="http://schemas.microsoft.com/office/powerpoint/2010/main" val="19077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509" y="599873"/>
            <a:ext cx="5869380" cy="6258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Сотрудник пищеблока должен иметь: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25685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Медицинскую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книжку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Прививочный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сертификат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821528"/>
            <a:ext cx="4876800" cy="27908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03651" y="1225685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Лица, поступающие на работу в организации общественного питания, проходят </a:t>
            </a:r>
            <a:r>
              <a:rPr lang="ru-RU" sz="3200" b="1" u="sng" kern="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предварительные</a:t>
            </a:r>
            <a:r>
              <a:rPr lang="ru-RU" sz="3200" kern="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при поступлении и </a:t>
            </a:r>
            <a:r>
              <a:rPr lang="ru-RU" sz="3200" b="1" u="sng" kern="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периодические</a:t>
            </a:r>
            <a:r>
              <a:rPr lang="ru-RU" sz="3200" kern="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медицинские осмотры, профессиональную гигиеническую подготовку и аттестацию в установленном порядке.</a:t>
            </a:r>
          </a:p>
        </p:txBody>
      </p:sp>
    </p:spTree>
    <p:extLst>
      <p:ext uri="{BB962C8B-B14F-4D97-AF65-F5344CB8AC3E}">
        <p14:creationId xmlns:p14="http://schemas.microsoft.com/office/powerpoint/2010/main" val="33275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личной гигиены сотрудников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81" y="1569146"/>
            <a:ext cx="3776540" cy="47160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68" y="3599234"/>
            <a:ext cx="6904176" cy="2685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7838" y="1384320"/>
            <a:ext cx="5671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Сотрудники должны быть обеспечены: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Санитарной спецодеждой (куртка, брюки, головной убор, обувь);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Раковинами для мытья рук во всех цехах;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Дезинфицирующими средствами;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Мылом;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Полотенцами.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6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Сбалансирование питание это важное </a:t>
            </a:r>
            <a:r>
              <a:rPr lang="ru-RU" sz="3100" b="1" dirty="0">
                <a:solidFill>
                  <a:srgbClr val="002060"/>
                </a:solidFill>
                <a:latin typeface="Constantia" panose="02030602050306030303" pitchFamily="18" charset="0"/>
              </a:rPr>
              <a:t>условие того, что организм ребенка получит все необходимые для роста и развития вещества.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81" y="2160588"/>
            <a:ext cx="4860475" cy="3881437"/>
          </a:xfrm>
        </p:spPr>
      </p:pic>
    </p:spTree>
    <p:extLst>
      <p:ext uri="{BB962C8B-B14F-4D97-AF65-F5344CB8AC3E}">
        <p14:creationId xmlns:p14="http://schemas.microsoft.com/office/powerpoint/2010/main" val="31526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Рекомендуем </a:t>
            </a:r>
            <a:r>
              <a:rPr lang="ru-RU" dirty="0"/>
              <a:t>проведение </a:t>
            </a:r>
            <a:r>
              <a:rPr lang="ru-RU" dirty="0" smtClean="0"/>
              <a:t>бесед и викторин о важности здорового питания </a:t>
            </a:r>
            <a:br>
              <a:rPr lang="ru-RU" dirty="0" smtClean="0"/>
            </a:br>
            <a:r>
              <a:rPr lang="ru-RU" dirty="0" smtClean="0"/>
              <a:t>и кулинарных мастер-классов </a:t>
            </a:r>
            <a:endParaRPr lang="ru-RU" dirty="0"/>
          </a:p>
        </p:txBody>
      </p:sp>
      <p:pic>
        <p:nvPicPr>
          <p:cNvPr id="4098" name="Picture 2" descr="Сладкий мастер-класс Приключеньки, Екатеринбург | Праздник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11" y="2369577"/>
            <a:ext cx="4430781" cy="29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улинарные мастер-классы для детей и подростков - выездная кулинарная  студия в Моск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86" y="3279505"/>
            <a:ext cx="3943674" cy="26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41743"/>
            <a:ext cx="8596668" cy="559422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подготовке рационах не учитываются физиологические потребности детей различных возрастных групп;</a:t>
            </a:r>
          </a:p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Нарушается технология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приготовления блюд, </a:t>
            </a: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Формально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или некорректно ведется документация </a:t>
            </a: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соблюдаются санитарные требования к обработке столовой посуды, используется столовая посуда со сколами и трещинами;</a:t>
            </a:r>
          </a:p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Специалисты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пищеблоков зачастую работают не в санитарной спецодежде, в ювелирных украшениях;</a:t>
            </a:r>
          </a:p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Нарушается поточность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технологического процесса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Нарушаются правила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товарного соседства при хранении продуктов и готовых блюд.</a:t>
            </a:r>
          </a:p>
          <a:p>
            <a:pPr marL="0" indent="0">
              <a:buNone/>
            </a:pP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811" y="5597869"/>
            <a:ext cx="8596668" cy="132080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06" y="665542"/>
            <a:ext cx="5660237" cy="25297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55" y="3418445"/>
            <a:ext cx="4653338" cy="3100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4" y="989975"/>
            <a:ext cx="5304817" cy="39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088" y="310662"/>
            <a:ext cx="10233920" cy="674077"/>
          </a:xfrm>
        </p:spPr>
        <p:txBody>
          <a:bodyPr/>
          <a:lstStyle/>
          <a:p>
            <a:pPr algn="ctr"/>
            <a:r>
              <a:rPr lang="ru-RU" alt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_Albionic" panose="020B0903060703020204" pitchFamily="34" charset="-52"/>
              </a:rPr>
              <a:t>Нормативная и техническая документация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849" y="1081454"/>
            <a:ext cx="11209866" cy="54951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28600" indent="-182880" defTabSz="9144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СанПиН 2.3/2.4.3590-20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«Санитарно-эпидемиологические требования к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организации общественного питания населения»;</a:t>
            </a:r>
          </a:p>
          <a:p>
            <a:pPr marL="228600" indent="-182880" defTabSz="9144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2.3.6.0233-21. 2.3.6. Предприятия общественного питания. Методические рекомендации к организации общественного питания населения. Методические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рекомендации</a:t>
            </a:r>
          </a:p>
          <a:p>
            <a:pPr marL="228600" indent="-182880" defTabSz="9144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2.4.0179-20. 2.4. Гигиена детей и подростков. Рекомендации по организации питания обучающихся общеобразовательных организаций. Методические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рекомендации;</a:t>
            </a:r>
          </a:p>
          <a:p>
            <a:pPr marL="228600" indent="-182880" defTabSz="9144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2.4.0180-20. 2.4. Гигиена детей и подростков. Родительский контроль за организацией горячего питания детей в общеобразовательных организациях. Методические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рекомендации;</a:t>
            </a:r>
            <a:endParaRPr lang="ru-RU" sz="19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088" y="310662"/>
            <a:ext cx="10233920" cy="674077"/>
          </a:xfrm>
        </p:spPr>
        <p:txBody>
          <a:bodyPr/>
          <a:lstStyle/>
          <a:p>
            <a:pPr algn="ctr"/>
            <a:r>
              <a:rPr lang="ru-RU" alt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_Albionic" panose="020B0903060703020204" pitchFamily="34" charset="-52"/>
              </a:rPr>
              <a:t>Нормативная и техническая документация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849" y="1081454"/>
            <a:ext cx="11473636" cy="54951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28600" lvl="0" indent="-182880" defTabSz="9144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Федеральный закон от 02.01.2000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29-ФЗ «О качестве и безопасности пищевых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продуктов»;</a:t>
            </a:r>
          </a:p>
          <a:p>
            <a:pPr marL="228600" lvl="0" indent="-182880" defTabSz="91440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Постановление Правительства РФ от 21.09.2020 N 1515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«Об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утверждении Правил оказания услуг общественного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питания»;</a:t>
            </a:r>
          </a:p>
          <a:p>
            <a:pPr marL="228600" lvl="0" indent="-182880" defTabSz="91440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Технический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Регламент Таможенного Союза ТР ТС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021/2011 «О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безопасности пищевой продукции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»;</a:t>
            </a:r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28600" lvl="0" indent="-182880" defTabSz="9144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ГОСТ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31986-2012 «Услуги общественного питания. Метод органолептической оценки качества продукции общественного питания»;</a:t>
            </a:r>
          </a:p>
          <a:p>
            <a:pPr marL="228600" lvl="0" indent="-182880" defTabSz="91440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ГОСТ 30524-2013 «Услуги общественного питания. Требования к персоналу»;</a:t>
            </a:r>
          </a:p>
          <a:p>
            <a:pPr marL="228600" lvl="0" indent="-182880" defTabSz="9144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ГОСТ Р 56725-2015  Услуги общественного питания. Хранение проб продукции общественного питания на предприятиях общественного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питания.</a:t>
            </a:r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2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51" y="600808"/>
            <a:ext cx="8941451" cy="770792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Особое внимание следует </a:t>
            </a:r>
            <a:r>
              <a:rPr lang="ru-RU" dirty="0" smtClean="0"/>
              <a:t>вопросам: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5369"/>
            <a:ext cx="9266766" cy="4712677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Технического состояния кухонного оборудования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Наличия и состояния инвентаря и посуды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воды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продовольственного сырья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Составления </a:t>
            </a:r>
            <a:r>
              <a:rPr lang="ru-RU" sz="2400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меню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приготовления блюд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Профессионализма </a:t>
            </a:r>
            <a:r>
              <a:rPr lang="ru-RU" sz="2400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Документооборота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Перед началом работы необходимо  подготовить производственные помещения пищеблока, провести техническое обслуживание кухонных агрегатов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36" y="2876204"/>
            <a:ext cx="5368515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1" y="2876204"/>
            <a:ext cx="5597267" cy="30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Liberation Serif" panose="02020603050405020304" pitchFamily="18" charset="0"/>
              </a:rPr>
              <a:t>Маркировка оборудования, разделочного инвентаря, кухонной посуды:</a:t>
            </a:r>
            <a:br>
              <a:rPr lang="ru-RU" b="1" dirty="0">
                <a:latin typeface="Liberation Serif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1"/>
            <a:ext cx="8699422" cy="411096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Liberation Serif" panose="02020603050405020304" pitchFamily="18" charset="0"/>
              </a:rPr>
              <a:t>холодильное </a:t>
            </a:r>
            <a:r>
              <a:rPr lang="ru-RU" b="1" dirty="0">
                <a:latin typeface="Liberation Serif" panose="02020603050405020304" pitchFamily="18" charset="0"/>
              </a:rPr>
              <a:t>оборудование с маркировкой: "гастрономия", "молочные продукты", "мясо, птица", "рыба", "фрукты, овощи", "яйцо" и т.п.;</a:t>
            </a:r>
          </a:p>
          <a:p>
            <a:pPr algn="just"/>
            <a:r>
              <a:rPr lang="ru-RU" b="1" dirty="0" smtClean="0">
                <a:latin typeface="Liberation Serif" panose="02020603050405020304" pitchFamily="18" charset="0"/>
              </a:rPr>
              <a:t>производственные </a:t>
            </a:r>
            <a:r>
              <a:rPr lang="ru-RU" b="1" dirty="0">
                <a:latin typeface="Liberation Serif" panose="02020603050405020304" pitchFamily="18" charset="0"/>
              </a:rPr>
              <a:t>столы с маркировкой: "СМ" - сырое мясо, "СК" - сырые куры, "СР" - сырая рыба, "СО" - сырые овощи, "ВМ" - вареное мясо, "ВР" - вареная рыба, "ВО" - вареные овощи, "Г" - гастрономия, "З" - зелень, "Х" - хлеб и т.п.;</a:t>
            </a:r>
          </a:p>
          <a:p>
            <a:pPr algn="just"/>
            <a:r>
              <a:rPr lang="ru-RU" b="1" dirty="0" smtClean="0">
                <a:latin typeface="Liberation Serif" panose="02020603050405020304" pitchFamily="18" charset="0"/>
              </a:rPr>
              <a:t>разделочный </a:t>
            </a:r>
            <a:r>
              <a:rPr lang="ru-RU" b="1" dirty="0">
                <a:latin typeface="Liberation Serif" panose="02020603050405020304" pitchFamily="18" charset="0"/>
              </a:rPr>
              <a:t>инвентарь (разделочные доски и ножи) с маркировкой: "СМ", "СК", "СР", "СО", "ВМ", "ВР", "ВК" - вареные куры, "ВО", "Г", "3", "Х", "сельдь";</a:t>
            </a:r>
          </a:p>
          <a:p>
            <a:pPr algn="just"/>
            <a:r>
              <a:rPr lang="ru-RU" b="1" dirty="0" smtClean="0">
                <a:latin typeface="Liberation Serif" panose="02020603050405020304" pitchFamily="18" charset="0"/>
              </a:rPr>
              <a:t>кухонная </a:t>
            </a:r>
            <a:r>
              <a:rPr lang="ru-RU" b="1" dirty="0">
                <a:latin typeface="Liberation Serif" panose="02020603050405020304" pitchFamily="18" charset="0"/>
              </a:rPr>
              <a:t>посуда с маркировкой: "I блюдо", "II блюдо", "III блюдо", "молоко", "СО" "СМ", "СК", "ВО", "СР", "крупы", "сахар", "масло", "сметана", "фрукты", "яйцо чистое", "гарниры", "Х", "3", "Г"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6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402" y="547921"/>
            <a:ext cx="8657859" cy="164664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оснащении пищеблоков технологическим оборудованием и кухонной посуды необходимо учитывать количество приготовляемых блюд, их объемы и виды, ассортимент основных блюд и мощность технологического оборудования и т.д.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Лучшие кастрюли из нержавеющей стали - рейти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4" y="1961803"/>
            <a:ext cx="5172992" cy="23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суда со сколами, работники не привиты: дошкольное питание в округе  организовано с нарушениями | Новости Сорочинс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465" y="1828805"/>
            <a:ext cx="4230895" cy="263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ещи, которые несут негативную энергию по фен-шую | Журнал Домашний оча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38" y="4558761"/>
            <a:ext cx="3418827" cy="2277678"/>
          </a:xfrm>
          <a:prstGeom prst="rect">
            <a:avLst/>
          </a:prstGeom>
          <a:solidFill>
            <a:schemeClr val="accent5"/>
          </a:solidFill>
          <a:ln>
            <a:solidFill>
              <a:srgbClr val="FF2B0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7000997" y="5081028"/>
            <a:ext cx="352983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Нельзя использовать посуду с трещинами, сколами и отбитыми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краями!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231637" y="4558761"/>
            <a:ext cx="3418827" cy="227767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1638" y="4558761"/>
            <a:ext cx="3418827" cy="227767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Питьевой режим должен быть организован круглосуточно, посредством: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установки </a:t>
            </a:r>
            <a:r>
              <a:rPr lang="ru-RU" sz="2400" dirty="0"/>
              <a:t>стационарных питьевых </a:t>
            </a:r>
            <a:r>
              <a:rPr lang="ru-RU" sz="2400" dirty="0" smtClean="0"/>
              <a:t>фонтанчиков; </a:t>
            </a:r>
            <a:endParaRPr lang="ru-RU" sz="2400" dirty="0"/>
          </a:p>
          <a:p>
            <a:r>
              <a:rPr lang="ru-RU" sz="2400" dirty="0" smtClean="0"/>
              <a:t>установки </a:t>
            </a:r>
            <a:r>
              <a:rPr lang="ru-RU" sz="2400" dirty="0"/>
              <a:t>устройств для выдачи </a:t>
            </a:r>
            <a:r>
              <a:rPr lang="ru-RU" sz="2400" dirty="0" smtClean="0"/>
              <a:t>воды</a:t>
            </a:r>
            <a:r>
              <a:rPr lang="ru-RU" sz="2400" dirty="0"/>
              <a:t>;</a:t>
            </a:r>
          </a:p>
          <a:p>
            <a:r>
              <a:rPr lang="ru-RU" sz="2400" dirty="0" smtClean="0"/>
              <a:t>выдачи </a:t>
            </a:r>
            <a:r>
              <a:rPr lang="ru-RU" sz="2400" dirty="0"/>
              <a:t>упакованной питьевой </a:t>
            </a:r>
            <a:r>
              <a:rPr lang="ru-RU" sz="2400" dirty="0" smtClean="0"/>
              <a:t>воды;</a:t>
            </a:r>
            <a:endParaRPr lang="ru-RU" sz="2400" dirty="0"/>
          </a:p>
          <a:p>
            <a:r>
              <a:rPr lang="ru-RU" sz="2400" dirty="0" smtClean="0"/>
              <a:t>с </a:t>
            </a:r>
            <a:r>
              <a:rPr lang="ru-RU" sz="2400" dirty="0"/>
              <a:t>использованием кипяченой питьевой </a:t>
            </a:r>
            <a:r>
              <a:rPr lang="ru-RU" sz="2400" dirty="0" smtClean="0"/>
              <a:t>воды.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4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1666</TotalTime>
  <Words>1175</Words>
  <Application>Microsoft Office PowerPoint</Application>
  <PresentationFormat>Широкоэкранный</PresentationFormat>
  <Paragraphs>150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a_Albionic</vt:lpstr>
      <vt:lpstr>Arial</vt:lpstr>
      <vt:lpstr>Calibri</vt:lpstr>
      <vt:lpstr>Constantia</vt:lpstr>
      <vt:lpstr>Liberation Serif</vt:lpstr>
      <vt:lpstr>Times New Roman</vt:lpstr>
      <vt:lpstr>Trebuchet MS</vt:lpstr>
      <vt:lpstr>Wingdings</vt:lpstr>
      <vt:lpstr>Wingdings 3</vt:lpstr>
      <vt:lpstr>Аспект</vt:lpstr>
      <vt:lpstr>Основные требования  к качественному и безопасному питанию детей и подростков  в период летней  оздоровительной кампании</vt:lpstr>
      <vt:lpstr>Сбалансирование питание это важное условие того, что организм ребенка получит все необходимые для роста и развития вещества.</vt:lpstr>
      <vt:lpstr>Нормативная и техническая документация</vt:lpstr>
      <vt:lpstr>Нормативная и техническая документация</vt:lpstr>
      <vt:lpstr>Особое внимание следует вопросам: </vt:lpstr>
      <vt:lpstr>Перед началом работы необходимо  подготовить производственные помещения пищеблока, провести техническое обслуживание кухонных агрегатов </vt:lpstr>
      <vt:lpstr>Маркировка оборудования, разделочного инвентаря, кухонной посуды: </vt:lpstr>
      <vt:lpstr>Презентация PowerPoint</vt:lpstr>
      <vt:lpstr>Питьевой режим должен быть организован круглосуточно, посредством:  </vt:lpstr>
      <vt:lpstr>В 2020 году было исследовано 230 образцов пищевых продуктов, из которых в 28 пробах выявлена фальсификация, а 57 проб   не соответствовали требованиям нормативной документации. </vt:lpstr>
      <vt:lpstr>Областной информационный сайт  «Защита прав потребителей» www.potrebitel66.ru</vt:lpstr>
      <vt:lpstr>В период подготовки к летнему сезону необходимо продумать схемы поставок продовольственной продукции</vt:lpstr>
      <vt:lpstr>Суточная потребность в пищевых  веществах и энергии детей </vt:lpstr>
      <vt:lpstr>При разработке меню учитывают</vt:lpstr>
      <vt:lpstr>Щадящие технологии приготовления блюд</vt:lpstr>
      <vt:lpstr>Журнал бракеража готовой продукции</vt:lpstr>
      <vt:lpstr>Суточные пробы </vt:lpstr>
      <vt:lpstr>Сотрудник пищеблока должен иметь: </vt:lpstr>
      <vt:lpstr>Правила личной гигиены сотрудников</vt:lpstr>
      <vt:lpstr>Рекомендуем проведение бесед и викторин о важности здорового питания  и кулинарных мастер-классов 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требования  к качественному и безопасному питанию детей и подростков  в период летней  оздоровительной кампании</dc:title>
  <dc:creator>Дмитриева Юлия Юрьевна</dc:creator>
  <cp:lastModifiedBy>Дмитриева Юлия Юрьевна</cp:lastModifiedBy>
  <cp:revision>47</cp:revision>
  <dcterms:created xsi:type="dcterms:W3CDTF">2020-04-20T09:18:12Z</dcterms:created>
  <dcterms:modified xsi:type="dcterms:W3CDTF">2021-03-30T05:15:57Z</dcterms:modified>
</cp:coreProperties>
</file>